
<file path=[Content_Types].xml><?xml version="1.0" encoding="utf-8"?>
<Types xmlns="http://schemas.openxmlformats.org/package/2006/content-types">
  <Default Extension="emf" ContentType="image/x-emf"/>
  <Default Extension="jpg" ContentType="image/pn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4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199"/>
  </p:notesMasterIdLst>
  <p:sldIdLst>
    <p:sldId id="263" r:id="rId2"/>
    <p:sldId id="275" r:id="rId3"/>
    <p:sldId id="277" r:id="rId4"/>
    <p:sldId id="341" r:id="rId5"/>
    <p:sldId id="321" r:id="rId6"/>
    <p:sldId id="322" r:id="rId7"/>
    <p:sldId id="337" r:id="rId8"/>
    <p:sldId id="338" r:id="rId9"/>
    <p:sldId id="276" r:id="rId10"/>
    <p:sldId id="340" r:id="rId11"/>
    <p:sldId id="390" r:id="rId12"/>
    <p:sldId id="399" r:id="rId13"/>
    <p:sldId id="260" r:id="rId14"/>
    <p:sldId id="287" r:id="rId15"/>
    <p:sldId id="391" r:id="rId16"/>
    <p:sldId id="343" r:id="rId17"/>
    <p:sldId id="283" r:id="rId18"/>
    <p:sldId id="323" r:id="rId19"/>
    <p:sldId id="392" r:id="rId20"/>
    <p:sldId id="344" r:id="rId21"/>
    <p:sldId id="400" r:id="rId22"/>
    <p:sldId id="345" r:id="rId23"/>
    <p:sldId id="396" r:id="rId24"/>
    <p:sldId id="401" r:id="rId25"/>
    <p:sldId id="397" r:id="rId26"/>
    <p:sldId id="404" r:id="rId27"/>
    <p:sldId id="346" r:id="rId28"/>
    <p:sldId id="402" r:id="rId29"/>
    <p:sldId id="405" r:id="rId30"/>
    <p:sldId id="403" r:id="rId31"/>
    <p:sldId id="347" r:id="rId32"/>
    <p:sldId id="407" r:id="rId33"/>
    <p:sldId id="273" r:id="rId34"/>
    <p:sldId id="288" r:id="rId35"/>
    <p:sldId id="348" r:id="rId36"/>
    <p:sldId id="408" r:id="rId37"/>
    <p:sldId id="409" r:id="rId38"/>
    <p:sldId id="349" r:id="rId39"/>
    <p:sldId id="411" r:id="rId40"/>
    <p:sldId id="410" r:id="rId41"/>
    <p:sldId id="289" r:id="rId42"/>
    <p:sldId id="350" r:id="rId43"/>
    <p:sldId id="412" r:id="rId44"/>
    <p:sldId id="352" r:id="rId45"/>
    <p:sldId id="416" r:id="rId46"/>
    <p:sldId id="333" r:id="rId47"/>
    <p:sldId id="353" r:id="rId48"/>
    <p:sldId id="367" r:id="rId49"/>
    <p:sldId id="298" r:id="rId50"/>
    <p:sldId id="417" r:id="rId51"/>
    <p:sldId id="354" r:id="rId52"/>
    <p:sldId id="418" r:id="rId53"/>
    <p:sldId id="419" r:id="rId54"/>
    <p:sldId id="420" r:id="rId55"/>
    <p:sldId id="355" r:id="rId56"/>
    <p:sldId id="308" r:id="rId57"/>
    <p:sldId id="312" r:id="rId58"/>
    <p:sldId id="313" r:id="rId59"/>
    <p:sldId id="316" r:id="rId60"/>
    <p:sldId id="317" r:id="rId61"/>
    <p:sldId id="356" r:id="rId62"/>
    <p:sldId id="329" r:id="rId63"/>
    <p:sldId id="357" r:id="rId64"/>
    <p:sldId id="421" r:id="rId65"/>
    <p:sldId id="358" r:id="rId66"/>
    <p:sldId id="422" r:id="rId67"/>
    <p:sldId id="359" r:id="rId68"/>
    <p:sldId id="423" r:id="rId69"/>
    <p:sldId id="360" r:id="rId70"/>
    <p:sldId id="330" r:id="rId71"/>
    <p:sldId id="331" r:id="rId72"/>
    <p:sldId id="332" r:id="rId73"/>
    <p:sldId id="424" r:id="rId74"/>
    <p:sldId id="364" r:id="rId75"/>
    <p:sldId id="361" r:id="rId76"/>
    <p:sldId id="297" r:id="rId77"/>
    <p:sldId id="362" r:id="rId78"/>
    <p:sldId id="425" r:id="rId79"/>
    <p:sldId id="426" r:id="rId80"/>
    <p:sldId id="363" r:id="rId81"/>
    <p:sldId id="427" r:id="rId82"/>
    <p:sldId id="428" r:id="rId83"/>
    <p:sldId id="381" r:id="rId84"/>
    <p:sldId id="429" r:id="rId85"/>
    <p:sldId id="431" r:id="rId86"/>
    <p:sldId id="433" r:id="rId87"/>
    <p:sldId id="382" r:id="rId88"/>
    <p:sldId id="430" r:id="rId89"/>
    <p:sldId id="432" r:id="rId90"/>
    <p:sldId id="383" r:id="rId91"/>
    <p:sldId id="435" r:id="rId92"/>
    <p:sldId id="515" r:id="rId93"/>
    <p:sldId id="517" r:id="rId94"/>
    <p:sldId id="366" r:id="rId95"/>
    <p:sldId id="437" r:id="rId96"/>
    <p:sldId id="438" r:id="rId97"/>
    <p:sldId id="436" r:id="rId98"/>
    <p:sldId id="369" r:id="rId99"/>
    <p:sldId id="441" r:id="rId100"/>
    <p:sldId id="372" r:id="rId101"/>
    <p:sldId id="445" r:id="rId102"/>
    <p:sldId id="375" r:id="rId103"/>
    <p:sldId id="442" r:id="rId104"/>
    <p:sldId id="379" r:id="rId105"/>
    <p:sldId id="512" r:id="rId106"/>
    <p:sldId id="523" r:id="rId107"/>
    <p:sldId id="524" r:id="rId108"/>
    <p:sldId id="386" r:id="rId109"/>
    <p:sldId id="516" r:id="rId110"/>
    <p:sldId id="514" r:id="rId111"/>
    <p:sldId id="387" r:id="rId112"/>
    <p:sldId id="518" r:id="rId113"/>
    <p:sldId id="519" r:id="rId114"/>
    <p:sldId id="388" r:id="rId115"/>
    <p:sldId id="520" r:id="rId116"/>
    <p:sldId id="521" r:id="rId117"/>
    <p:sldId id="380" r:id="rId118"/>
    <p:sldId id="522" r:id="rId119"/>
    <p:sldId id="525" r:id="rId120"/>
    <p:sldId id="261" r:id="rId121"/>
    <p:sldId id="526" r:id="rId122"/>
    <p:sldId id="549" r:id="rId123"/>
    <p:sldId id="527" r:id="rId124"/>
    <p:sldId id="550" r:id="rId125"/>
    <p:sldId id="528" r:id="rId126"/>
    <p:sldId id="551" r:id="rId127"/>
    <p:sldId id="529" r:id="rId128"/>
    <p:sldId id="552" r:id="rId129"/>
    <p:sldId id="530" r:id="rId130"/>
    <p:sldId id="325" r:id="rId131"/>
    <p:sldId id="531" r:id="rId132"/>
    <p:sldId id="553" r:id="rId133"/>
    <p:sldId id="532" r:id="rId134"/>
    <p:sldId id="554" r:id="rId135"/>
    <p:sldId id="533" r:id="rId136"/>
    <p:sldId id="309" r:id="rId137"/>
    <p:sldId id="279" r:id="rId138"/>
    <p:sldId id="534" r:id="rId139"/>
    <p:sldId id="555" r:id="rId140"/>
    <p:sldId id="535" r:id="rId141"/>
    <p:sldId id="320" r:id="rId142"/>
    <p:sldId id="536" r:id="rId143"/>
    <p:sldId id="556" r:id="rId144"/>
    <p:sldId id="537" r:id="rId145"/>
    <p:sldId id="557" r:id="rId146"/>
    <p:sldId id="538" r:id="rId147"/>
    <p:sldId id="558" r:id="rId148"/>
    <p:sldId id="539" r:id="rId149"/>
    <p:sldId id="559" r:id="rId150"/>
    <p:sldId id="324" r:id="rId151"/>
    <p:sldId id="560" r:id="rId152"/>
    <p:sldId id="326" r:id="rId153"/>
    <p:sldId id="540" r:id="rId154"/>
    <p:sldId id="328" r:id="rId155"/>
    <p:sldId id="547" r:id="rId156"/>
    <p:sldId id="561" r:id="rId157"/>
    <p:sldId id="548" r:id="rId158"/>
    <p:sldId id="562" r:id="rId159"/>
    <p:sldId id="542" r:id="rId160"/>
    <p:sldId id="563" r:id="rId161"/>
    <p:sldId id="543" r:id="rId162"/>
    <p:sldId id="564" r:id="rId163"/>
    <p:sldId id="544" r:id="rId164"/>
    <p:sldId id="565" r:id="rId165"/>
    <p:sldId id="566" r:id="rId166"/>
    <p:sldId id="545" r:id="rId167"/>
    <p:sldId id="567" r:id="rId168"/>
    <p:sldId id="546" r:id="rId169"/>
    <p:sldId id="568" r:id="rId170"/>
    <p:sldId id="569" r:id="rId171"/>
    <p:sldId id="499" r:id="rId172"/>
    <p:sldId id="503" r:id="rId173"/>
    <p:sldId id="570" r:id="rId174"/>
    <p:sldId id="496" r:id="rId175"/>
    <p:sldId id="509" r:id="rId176"/>
    <p:sldId id="571" r:id="rId177"/>
    <p:sldId id="574" r:id="rId178"/>
    <p:sldId id="828" r:id="rId179"/>
    <p:sldId id="578" r:id="rId180"/>
    <p:sldId id="579" r:id="rId181"/>
    <p:sldId id="580" r:id="rId182"/>
    <p:sldId id="581" r:id="rId183"/>
    <p:sldId id="582" r:id="rId184"/>
    <p:sldId id="820" r:id="rId185"/>
    <p:sldId id="821" r:id="rId186"/>
    <p:sldId id="822" r:id="rId187"/>
    <p:sldId id="823" r:id="rId188"/>
    <p:sldId id="825" r:id="rId189"/>
    <p:sldId id="413" r:id="rId190"/>
    <p:sldId id="290" r:id="rId191"/>
    <p:sldId id="826" r:id="rId192"/>
    <p:sldId id="414" r:id="rId193"/>
    <p:sldId id="302" r:id="rId194"/>
    <p:sldId id="304" r:id="rId195"/>
    <p:sldId id="827" r:id="rId196"/>
    <p:sldId id="307" r:id="rId197"/>
    <p:sldId id="389" r:id="rId1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ylor Wells" initials="TM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800000"/>
    <a:srgbClr val="F07F09"/>
    <a:srgbClr val="E7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9"/>
    <p:restoredTop sz="88740" autoAdjust="0"/>
  </p:normalViewPr>
  <p:slideViewPr>
    <p:cSldViewPr>
      <p:cViewPr varScale="1">
        <p:scale>
          <a:sx n="108" d="100"/>
          <a:sy n="108" d="100"/>
        </p:scale>
        <p:origin x="23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commentAuthors" Target="commentAuthor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Dimitris\My%20Drive\Grand%20Valley%20State%20University\CIS%20337\Winter%202025\Midterm%201%20Scores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'Midterm 1 Scores'!$A$1:$A$37</cx:f>
        <cx:lvl ptCount="37" formatCode="General">
          <cx:pt idx="0">800</cx:pt>
          <cx:pt idx="1">957.5</cx:pt>
          <cx:pt idx="2">865</cx:pt>
          <cx:pt idx="3">856.25</cx:pt>
          <cx:pt idx="4">732.5</cx:pt>
          <cx:pt idx="5">706.25</cx:pt>
          <cx:pt idx="6">1023.75</cx:pt>
          <cx:pt idx="7">983.75</cx:pt>
          <cx:pt idx="8">971.24000000000001</cx:pt>
          <cx:pt idx="9">891.25</cx:pt>
          <cx:pt idx="10">663.75</cx:pt>
          <cx:pt idx="11">741.25</cx:pt>
          <cx:pt idx="12">886.25</cx:pt>
          <cx:pt idx="13">945</cx:pt>
          <cx:pt idx="14">696.25</cx:pt>
          <cx:pt idx="15">1011.25</cx:pt>
          <cx:pt idx="16">530</cx:pt>
          <cx:pt idx="17">742.49000000000001</cx:pt>
          <cx:pt idx="18">946.25</cx:pt>
          <cx:pt idx="19">628.74000000000001</cx:pt>
          <cx:pt idx="20">591.25</cx:pt>
          <cx:pt idx="21">828.74000000000001</cx:pt>
          <cx:pt idx="22">970</cx:pt>
          <cx:pt idx="23">884.99000000000001</cx:pt>
          <cx:pt idx="24">478.75</cx:pt>
          <cx:pt idx="25">725</cx:pt>
          <cx:pt idx="26">643.75</cx:pt>
          <cx:pt idx="27">838.75</cx:pt>
          <cx:pt idx="28">741.24000000000001</cx:pt>
          <cx:pt idx="29">1021.24</cx:pt>
          <cx:pt idx="30">615</cx:pt>
          <cx:pt idx="31">661.25</cx:pt>
          <cx:pt idx="32">1005</cx:pt>
          <cx:pt idx="33">906.25</cx:pt>
          <cx:pt idx="34">515</cx:pt>
          <cx:pt idx="35">827.5</cx:pt>
          <cx:pt idx="36">840</cx:pt>
        </cx:lvl>
      </cx:numDim>
    </cx:data>
  </cx:chartData>
  <cx:chart>
    <cx:title pos="t" align="ctr" overlay="0">
      <cx:tx>
        <cx:txData>
          <cx:v>Grade Frequency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Grade Frequency</a:t>
          </a:r>
        </a:p>
      </cx:txPr>
    </cx:title>
    <cx:plotArea>
      <cx:plotAreaRegion>
        <cx:series layoutId="clusteredColumn" uniqueId="{A3BE14E8-ED4B-416F-892B-F681FBDE9ABF}">
          <cx:dataId val="0"/>
          <cx:layoutPr>
            <cx:binning intervalClosed="r">
              <cx:binSize val="100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8:56:14.2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0,'17'1,"-1"1,30 6,-29-4,0-1,27 2,85 5,-99-11,-21 0,0 1,1 0,-1 0,0 1,1 0,-1 0,0 1,9 3,-6-1,-1-1,1 0,0-1,-1 0,1-1,0 0,14-2,-14 1,0 0,-1 0,1 1,0 1,-1 0,1 1,18 6,-23-6,0-1,1 0,-1 0,0 0,15 0,-8-1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06.3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58,'16'0,"15"0,0 0,59 11,-59-1,-25-8,-1 0,1 0,0 0,12 1,124 6,-66-4,78-6,-53-1,8 4,116-4,-175-3,28-1,-66 6,-1-1,1 0,0-1,0 0,13-5,-1 3,0 0,-1 2,2 0,-1 2,29 2,10 0,95-9,-125 4,271 0,-162 5,1615-2,-1747-1,1 0,-1 0,20-7,-18 5,-1 0,0 1,14-1,350 2,-182 3,290-2,-473-1,1 0,-1-1,20-5,-19 4,1 0,-1 1,14-1,58 3,-44 1,70-8,-57 2,0 2,59 5,-23-1,256-1,-333 1,-1 0,1 1,19 5,-19-4,1 0,-1-1,14 1,129 8,-142-10,-1 0,0 1,18 5,-18-4,1 0,-1-1,19 1,104 5,-80-4,88-4,-56-2,2095 2,-2051-11,100 11,-224 0,0-1,0 0,0 0,0-1,10-3,-10 2,1 1,0 0,13-2,23 0,70-4,-49 10,89-4,-104-2,30-2,398 6,-463 1,0 1,0 0,17 4,-17-2,1-1,28 2,114-6,-147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15.4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58,'1'-1,"-1"-1,0 1,1 0,0 0,-1 0,1 0,0 0,-1 0,1 0,0 0,0 0,0 0,0 0,0 1,0-1,0 0,0 1,0-1,0 1,0-1,1 1,-1-1,0 1,0 0,2-1,37-7,-35 8,45-3,-40 3,0 0,0-1,-1 0,1 0,18-6,-15 3,0 1,0 0,0 1,26-2,56 6,-33-1,1264-1,-1316 1,0 0,0 1,0 0,12 4,-12-3,1-1,0 1,15 0,35-1,68 3,-61 8,-51-9,0-1,1 0,22 0,36-5,92 3,-82 9,-78-9,0 0,0 1,-1-1,12 5,-11-3,0-1,1 0,-1 0,9 0,20-1,71 6,91 13,-175-18,0 0,24-3,-22 0,34 3,-16 9,-36-8,1-1,0 0,17 2,103-2,58 4,52-2,-133-6,2031 2,-2008-11,31 0,-120 12,3-1,71-7,-60 2,0 2,54 5,-20 0,2394-2,-2471-1,0 0,1-1,17-5,25-3,-1 6,84-4,208 8,-330 0,0-2,30-6,-29 4,1 1,18-1,307 2,-166 4,642-2,-805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21.1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0,'645'0,"-516"11,661-11,-784 0,0 1,0 0,0 0,0 1,10 4,-9-4,0 1,0-2,12 3,184-1,-106-5,49 10,-132-7,229 2,-129-5,-104 2,0 0,0 0,0 1,0 1,0 0,0 0,11 4,-5-2,0 0,0-2,0 0,0-1,1 0,-1-1,16-3,20 1,177 2,-222 1,0 0,0 0,0 0,0 1,8 3,-7-2,0-1,0 0,0 0,10 0,304-1,-156-2,3651 1,-3687-12,56 3,-184 9,9 0,-1-1,1-1,-1 0,1 0,14-5,-12 3,1 1,0 0,1 2,-1-1,0 2,1 0,18 2,13 0,170-10,23 4,-134 6,1674-2,-1772-1,0 0,1 0,-1 0,0-1,7-3,-5 2,-1 1,0 0,13-2,223 2,-126 4,173-2,-276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28.5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45,'14'0,"184"8,-48 3,-127-9,-6-1,0 1,0 1,19 5,-14-4,-1 0,0-2,1 0,0-2,31-2,4 0,1183 2,-1086 12,-87-14,-26 0,58 6,-13 16,-38-14,77-1,-51-6,95 3,-119 2,44 2,365-6,-329-11,-73 12,7-1,76-7,-106 4,49 3,25-2,-56-8,-38 6,0 1,24-1,27 2,76-4,126 1,-150 7,326-2,-456-1,0 0,-1-1,1-1,-20-6,20 4,-1 2,1 0,-1 0,-19 0,6 3,10 0,1 0,0-1,0 0,0-1,-21-6,9 1,0 2,0 1,-1 1,0 1,-32 3,37-1,17 0,0-1,0 0,0-1,0 1,-8-4,7 2,0 1,0 0,0 0,-9 0,-287 0,148 4,-32-2,182 1,0-1,0 1,0 1,0-1,-10 5,-24 4,-63-1,49-5,-89-4,57-2,-689 2,766 1,0 0,0 1,1 0,-1 0,-15 6,15-4,-1-1,0 0,0 0,-13 1,-83 4,-131-4,133-5,-90-8,142 4,22 3,1-1,-54-14,67 14,-1 0,1 1,-1 0,-31 2,26 1,1-2,-27-3,9-1,0 3,-64 3,30 0,-329-1,391 1,1 0,-1 1,1-1,0 2,-18 6,-9 2,15-7,1-1,0-2,0 0,-36-3,-1 0,16 1,25 0,-1 0,1 1,0 2,-1-1,-25 7,13-1,0-1,-1-1,-41 0,61-5,-8 1,13-2,1 1,-1 1,1-1,-1 1,-9 2,4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33.2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0 100,'368'0,"-361"0,0-1,0 0,0-1,0 0,-1 0,1 0,0-1,-1 0,0-1,1 1,6-6,-3 2,1 1,17-7,45-7,-56 16,1 1,0 0,-1 2,1 0,0 1,20 3,15-2,27-6,-60 3,1 0,-1 1,0 1,40 6,-45-4,1 0,-1-2,21 0,-18-1,34 3,-18 8,-28-8,0 0,0 0,1 0,6 0,199 1,-109-5,1060 2,-1156-1,-1 1,0-2,0 1,0 0,10-5,23-4,17 8,-36 2,37-5,-16 0,0 2,68 5,-31-1,467-1,-417 12,302-13,-418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8:56:14.2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0,'17'1,"-1"1,30 6,-29-4,0-1,27 2,85 5,-99-11,-21 0,0 1,1 0,-1 0,0 1,1 0,-1 0,0 1,9 3,-6-1,-1-1,1 0,0-1,-1 0,1-1,0 0,14-2,-14 1,0 0,-1 0,1 1,0 1,-1 0,1 1,18 6,-23-6,0-1,1 0,-1 0,0 0,15 0,-8-1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8:56:38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56,'576'0,"-569"-1,1 0,-1 0,0 0,0-1,8-3,-7 2,0 1,0 0,0 0,10 0,52-3,32-1,658 6,-753 0,1-1,-1 0,0-1,0 0,8-2,-7 1,0 1,0 0,0 0,10 0,304 0,-156 4,-152-2,1 1,0 0,-1 1,28 7,-18-4,0-2,1 0,0-2,-1 0,28-4,10 1,149 11,-156-7,-43-3,0 1,0 1,0 0,0 1,17 4,-11-2,-1 0,1-1,0-1,0-1,0-1,27-2,-20 0,0 2,33 3,-24 7,-28-7,0-1,0 0,0-1,8 2,18 0,108 6,-132-9,-1 1,0 0,0 1,0 0,9 3,18 4,9-3,-1-2,46-3,-78-1,1 0,0 1,0 0,0 1,-1 0,17 5,-10-3,-1-1,1 0,0-1,0-1,-1-1,28-2,7 0,509 2,-552-1,0 0,1 0,-1-1,12-4,27-4,78 1,-110 8,-2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8:56:56.22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0,'23'0,"0"1,0 1,45 9,-39-6,1-1,0-2,1-1,40-3,-2 0,1035 2,-1090 1,0 1,-1 0,1 0,20 8,22 4,-24-11,-1-1,54-3,-18-1,89 12,4-8,124-4,-261 0,-1-2,35-8,-17 2,-20 7,1 1,0 0,22 2,-17 0,35-4,-5 0,103 3,-71 2,532-1,-466 11,-99-12,-19-1,46 5,-36 8,-36-8,0 0,0-1,16 1,34 2,21 0,653-5,-722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8:56:38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56,'576'0,"-569"-1,1 0,-1 0,0 0,0-1,8-3,-7 2,0 1,0 0,0 0,10 0,52-3,32-1,658 6,-753 0,1-1,-1 0,0-1,0 0,8-2,-7 1,0 1,0 0,0 0,10 0,304 0,-156 4,-152-2,1 1,0 0,-1 1,28 7,-18-4,0-2,1 0,0-2,-1 0,28-4,10 1,149 11,-156-7,-43-3,0 1,0 1,0 0,0 1,17 4,-11-2,-1 0,1-1,0-1,0-1,0-1,27-2,-20 0,0 2,33 3,-24 7,-28-7,0-1,0 0,0-1,8 2,18 0,108 6,-132-9,-1 1,0 0,0 1,0 0,9 3,18 4,9-3,-1-2,46-3,-78-1,1 0,0 1,0 0,0 1,-1 0,17 5,-10-3,-1-1,1 0,0-1,0-1,-1-1,28-2,7 0,509 2,-552-1,0 0,1 0,-1-1,12-4,27-4,78 1,-110 8,-2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8:56:56.22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0,'23'0,"0"1,0 1,45 9,-39-6,1-1,0-2,1-1,40-3,-2 0,1035 2,-1090 1,0 1,-1 0,1 0,20 8,22 4,-24-11,-1-1,54-3,-18-1,89 12,4-8,124-4,-261 0,-1-2,35-8,-17 2,-20 7,1 1,0 0,22 2,-17 0,35-4,-5 0,103 3,-71 2,532-1,-466 11,-99-12,-19-1,46 5,-36 8,-36-8,0 0,0-1,16 1,34 2,21 0,653-5,-722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8:58:28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1,'9'0,"6"-1,0 1,0 1,-1 1,1 0,26 7,-31-7,0 0,0 0,1-1,-1 0,21-1,23 1,-15 9,-32-7,0-1,1 0,-1-1,12 2,96-3,-101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06.3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58,'16'0,"15"0,0 0,59 11,-59-1,-25-8,-1 0,1 0,0 0,12 1,124 6,-66-4,78-6,-53-1,8 4,116-4,-175-3,28-1,-66 6,-1-1,1 0,0-1,0 0,13-5,-1 3,0 0,-1 2,2 0,-1 2,29 2,10 0,95-9,-125 4,271 0,-162 5,1615-2,-1747-1,1 0,-1 0,20-7,-18 5,-1 0,0 1,14-1,350 2,-182 3,290-2,-473-1,1 0,-1-1,20-5,-19 4,1 0,-1 1,14-1,58 3,-44 1,70-8,-57 2,0 2,59 5,-23-1,256-1,-333 1,-1 0,1 1,19 5,-19-4,1 0,-1-1,14 1,129 8,-142-10,-1 0,0 1,18 5,-18-4,1 0,-1-1,19 1,104 5,-80-4,88-4,-56-2,2095 2,-2051-11,100 11,-224 0,0-1,0 0,0 0,0-1,10-3,-10 2,1 1,0 0,13-2,23 0,70-4,-49 10,89-4,-104-2,30-2,398 6,-463 1,0 1,0 0,17 4,-17-2,1-1,28 2,114-6,-147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15.4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58,'1'-1,"-1"-1,0 1,1 0,0 0,-1 0,1 0,0 0,-1 0,1 0,0 0,0 0,0 0,0 0,0 1,0-1,0 0,0 1,0-1,0 1,0-1,1 1,-1-1,0 1,0 0,2-1,37-7,-35 8,45-3,-40 3,0 0,0-1,-1 0,1 0,18-6,-15 3,0 1,0 0,0 1,26-2,56 6,-33-1,1264-1,-1316 1,0 0,0 1,0 0,12 4,-12-3,1-1,0 1,15 0,35-1,68 3,-61 8,-51-9,0-1,1 0,22 0,36-5,92 3,-82 9,-78-9,0 0,0 1,-1-1,12 5,-11-3,0-1,1 0,-1 0,9 0,20-1,71 6,91 13,-175-18,0 0,24-3,-22 0,34 3,-16 9,-36-8,1-1,0 0,17 2,103-2,58 4,52-2,-133-6,2031 2,-2008-11,31 0,-120 12,3-1,71-7,-60 2,0 2,54 5,-20 0,2394-2,-2471-1,0 0,1-1,17-5,25-3,-1 6,84-4,208 8,-330 0,0-2,30-6,-29 4,1 1,18-1,307 2,-166 4,642-2,-805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21.1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0,'645'0,"-516"11,661-11,-784 0,0 1,0 0,0 0,0 1,10 4,-9-4,0 1,0-2,12 3,184-1,-106-5,49 10,-132-7,229 2,-129-5,-104 2,0 0,0 0,0 1,0 1,0 0,0 0,11 4,-5-2,0 0,0-2,0 0,0-1,1 0,-1-1,16-3,20 1,177 2,-222 1,0 0,0 0,0 0,0 1,8 3,-7-2,0-1,0 0,0 0,10 0,304-1,-156-2,3651 1,-3687-12,56 3,-184 9,9 0,-1-1,1-1,-1 0,1 0,14-5,-12 3,1 1,0 0,1 2,-1-1,0 2,1 0,18 2,13 0,170-10,23 4,-134 6,1674-2,-1772-1,0 0,1 0,-1 0,0-1,7-3,-5 2,-1 1,0 0,13-2,223 2,-126 4,173-2,-276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28.5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45,'14'0,"184"8,-48 3,-127-9,-6-1,0 1,0 1,19 5,-14-4,-1 0,0-2,1 0,0-2,31-2,4 0,1183 2,-1086 12,-87-14,-26 0,58 6,-13 16,-38-14,77-1,-51-6,95 3,-119 2,44 2,365-6,-329-11,-73 12,7-1,76-7,-106 4,49 3,25-2,-56-8,-38 6,0 1,24-1,27 2,76-4,126 1,-150 7,326-2,-456-1,0 0,-1-1,1-1,-20-6,20 4,-1 2,1 0,-1 0,-19 0,6 3,10 0,1 0,0-1,0 0,0-1,-21-6,9 1,0 2,0 1,-1 1,0 1,-32 3,37-1,17 0,0-1,0 0,0-1,0 1,-8-4,7 2,0 1,0 0,0 0,-9 0,-287 0,148 4,-32-2,182 1,0-1,0 1,0 1,0-1,-10 5,-24 4,-63-1,49-5,-89-4,57-2,-689 2,766 1,0 0,0 1,1 0,-1 0,-15 6,15-4,-1-1,0 0,0 0,-13 1,-83 4,-131-4,133-5,-90-8,142 4,22 3,1-1,-54-14,67 14,-1 0,1 1,-1 0,-31 2,26 1,1-2,-27-3,9-1,0 3,-64 3,30 0,-329-1,391 1,1 0,-1 1,1-1,0 2,-18 6,-9 2,15-7,1-1,0-2,0 0,-36-3,-1 0,16 1,25 0,-1 0,1 1,0 2,-1-1,-25 7,13-1,0-1,-1-1,-41 0,61-5,-8 1,13-2,1 1,-1 1,1-1,-1 1,-9 2,4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6T19:42:33.2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0 100,'368'0,"-361"0,0-1,0 0,0-1,0 0,-1 0,1 0,0-1,-1 0,0-1,1 1,6-6,-3 2,1 1,17-7,45-7,-56 16,1 1,0 0,-1 2,1 0,0 1,20 3,15-2,27-6,-60 3,1 0,-1 1,0 1,40 6,-45-4,1 0,-1-2,21 0,-18-1,34 3,-18 8,-28-8,0 0,0 0,1 0,6 0,199 1,-109-5,1060 2,-1156-1,-1 1,0-2,0 1,0 0,10-5,23-4,17 8,-36 2,37-5,-16 0,0 2,68 5,-31-1,467-1,-417 12,302-13,-418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A3DC9-E7C0-4C83-BE0C-072B1AD98492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B088E-5FF9-4C46-8F02-60985A09C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0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08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NetworkLessons.com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5474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443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9128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63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Packets become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130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284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Packets become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9533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775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Packets become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234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532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13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982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395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6858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7764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711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138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0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2297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2170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9053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0259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5793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431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943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1130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4292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725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6173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431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ASCII with 8 bits and UTF16 with 16 bits</a:t>
            </a:r>
          </a:p>
          <a:p>
            <a:r>
              <a:rPr lang="en-US" dirty="0"/>
              <a:t>Apple owns almost 18 million IPv4 addresses</a:t>
            </a:r>
          </a:p>
          <a:p>
            <a:r>
              <a:rPr lang="en-US" dirty="0"/>
              <a:t>The US owns about 37% of all IPv4 addresses</a:t>
            </a:r>
          </a:p>
          <a:p>
            <a:r>
              <a:rPr lang="en-US" dirty="0"/>
              <a:t>We use NAT to map external addresses to private addresses</a:t>
            </a:r>
          </a:p>
          <a:p>
            <a:r>
              <a:rPr lang="en-US" dirty="0"/>
              <a:t>The number of IPv4 are still not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3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7245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8053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6213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7501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2992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6849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482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531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9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190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64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AB2E1-EBAF-A6FA-041D-655B9411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BD3B1-DA72-A24D-AEDD-8370EB63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6E9F9-76CC-6174-0528-D715DFE57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30950-00E3-B0D2-29CB-81426A80F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711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CA16B-49EE-9AB0-08EE-3845A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A18D9-0ED0-5A52-533E-960738264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C52A7-6EE2-0488-6CEF-444683652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AFBE4-A6E6-23F2-7A80-ED0108663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75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CD818-344E-2129-3CC7-92CC17650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07246-864D-B201-7B03-8BD19ACD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0DB176-76EF-5E5A-C47E-5B8774C25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53CD9-677D-2152-89B9-6BC75A674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7610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5C93B-7A3C-B107-201E-691206BA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97FE0-85A3-AD7E-1ACB-F3AD43965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EEC5C-8F56-7ABB-EEFA-AFA3FD367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4D1A6-E61D-B0E1-E28E-289F61BA0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424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7907-E7AD-429A-0866-D019F4967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524872-FBCA-C09C-5BC3-18FEF8E22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4294E-0EED-9599-B336-584DE8427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7F239-BD0E-AB7D-971E-BBBB51B3D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7388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8C67-3FBF-7826-7203-669497D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0F092-8C02-8D12-8778-C5E711271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D7BBB-12DF-8A8C-7A1C-A0FFB9931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A82D-9A06-B748-50E9-F149210BEC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6401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8E820-FB01-0F93-5B06-98A623C2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928D1-AC9A-FA8D-2D16-048FDBF95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78FA28-30B4-D350-3B1B-0C8D4E7CE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5494-B7AC-270A-4A67-2B27ADA01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61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7A5E0-9FCE-A79C-0B0E-915D8F637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6FC0B-344A-A984-DD3A-47264FD7F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678397-A0FA-0311-F059-E0C98E52A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61E99-3C34-354B-6A3F-73584332D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57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4906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EE22A-CD16-E782-BC68-EB8A68C4C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5D643-09D8-DC30-8FB0-D7E7D7D3F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2F2CB-01AF-6296-9C39-7B7BD2580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7FAA5-7CA5-E53B-6850-B595843F4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0638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B0EA1-3866-389E-30A0-4B4CD1350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FC754-A660-6C54-3701-253E55E0B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396AC-239A-0947-DDFC-C723CB1A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24B3-F8B3-C9A8-D13E-637ABA1148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2760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54E2A-8960-4853-4D86-7FEE356E8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545BA-1548-B260-0E3D-5D6E1D941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9EA8E-B80E-DBF9-B315-6CECA9300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2350F-9774-4B65-1C74-BE3343DB8E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70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25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59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NetworkLessons.com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6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29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13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3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12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07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16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4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ASCII with 8 bits and UTF16 with 16 bits</a:t>
            </a:r>
          </a:p>
          <a:p>
            <a:r>
              <a:rPr lang="en-US" dirty="0"/>
              <a:t>Apple owns almost 18 million IPv4 addresses</a:t>
            </a:r>
          </a:p>
          <a:p>
            <a:r>
              <a:rPr lang="en-US" dirty="0"/>
              <a:t>The US owns about 37% of all IPv4 addresses</a:t>
            </a:r>
          </a:p>
          <a:p>
            <a:r>
              <a:rPr lang="en-US" dirty="0"/>
              <a:t>We use NAT to map external addresses to private addresses</a:t>
            </a:r>
          </a:p>
          <a:p>
            <a:r>
              <a:rPr lang="en-US" dirty="0"/>
              <a:t>The number of IPv4 are still not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30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53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243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45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19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3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vasexperts.com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39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90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2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34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1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3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NetworkLessons.com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51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38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90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11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59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01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r>
              <a:rPr lang="en-US" dirty="0"/>
              <a:t>License: Public Domain</a:t>
            </a:r>
          </a:p>
          <a:p>
            <a:pPr marL="171430" indent="-171430">
              <a:buFontTx/>
              <a:buChar char="-"/>
            </a:pPr>
            <a:r>
              <a:rPr lang="en-US" dirty="0"/>
              <a:t>URL: http://commons.wikimedia.org/wiki/File:UTP_cable.jpg</a:t>
            </a:r>
          </a:p>
          <a:p>
            <a:pPr marL="171430" indent="-171430">
              <a:buFontTx/>
              <a:buChar char="-"/>
            </a:pPr>
            <a:r>
              <a:rPr lang="en-US" dirty="0"/>
              <a:t>Author: </a:t>
            </a:r>
            <a:r>
              <a:rPr lang="en-US" dirty="0" err="1"/>
              <a:t>Baran</a:t>
            </a:r>
            <a:r>
              <a:rPr lang="en-US" dirty="0"/>
              <a:t> Ivo</a:t>
            </a:r>
          </a:p>
          <a:p>
            <a:pPr marL="171430" indent="-171430">
              <a:buFontTx/>
              <a:buChar char="-"/>
            </a:pPr>
            <a:endParaRPr lang="en-US" dirty="0"/>
          </a:p>
          <a:p>
            <a:pPr marL="171430" indent="-17143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License: CC By</a:t>
            </a:r>
          </a:p>
          <a:p>
            <a:r>
              <a:rPr lang="en-US" dirty="0"/>
              <a:t>URL: http://commons.wikimedia.org/wiki/File:MultimodeFiber.JPG</a:t>
            </a:r>
          </a:p>
          <a:p>
            <a:r>
              <a:rPr lang="en-US" dirty="0"/>
              <a:t>Author: </a:t>
            </a:r>
            <a:r>
              <a:rPr lang="en-US" dirty="0" err="1"/>
              <a:t>Hhedeshian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r>
              <a:rPr lang="en-US" dirty="0"/>
              <a:t>What are some </a:t>
            </a:r>
            <a:r>
              <a:rPr lang="en-US"/>
              <a:t>well-known frequencies?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r>
              <a:rPr lang="en-US" dirty="0"/>
              <a:t>What do we use for intercontinental communication, cable (wired) or satellite (wireless)?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0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0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2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NetworkLessons.com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552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820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268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664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Tx/>
              <a:buChar char="-"/>
            </a:pPr>
            <a:r>
              <a:rPr lang="en-US" dirty="0"/>
              <a:t>Ethernet uses this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65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529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96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211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– Client/Server, thin client</a:t>
            </a:r>
          </a:p>
          <a:p>
            <a:r>
              <a:rPr lang="en-US" dirty="0"/>
              <a:t>ChatGPT – Host based</a:t>
            </a:r>
          </a:p>
          <a:p>
            <a:r>
              <a:rPr lang="en-US" dirty="0"/>
              <a:t>Visiting a news website - Client/Server, thin client</a:t>
            </a:r>
          </a:p>
          <a:p>
            <a:r>
              <a:rPr lang="en-US" dirty="0"/>
              <a:t>BitTorrent – Peer to peer</a:t>
            </a:r>
          </a:p>
          <a:p>
            <a:r>
              <a:rPr lang="en-US" dirty="0"/>
              <a:t>Online multiplayer game - Client/Server, thick client</a:t>
            </a:r>
          </a:p>
          <a:p>
            <a:r>
              <a:rPr lang="en-US" dirty="0"/>
              <a:t>Single player game – Client 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781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239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201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5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7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329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434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449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902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878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013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62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469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878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25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675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512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878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148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137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7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449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7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57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073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76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201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B914-48BB-475B-A202-AD7A218680A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299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11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230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NetworkLessons.com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5381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088E-5FF9-4C46-8F02-60985A09C950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8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6600" y="3048001"/>
            <a:ext cx="5867401" cy="1219200"/>
          </a:xfr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100000">
                <a:srgbClr val="4F9A26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892175"/>
            <a:ext cx="5334000" cy="1470025"/>
          </a:xfrm>
        </p:spPr>
        <p:txBody>
          <a:bodyPr/>
          <a:lstStyle>
            <a:lvl1pPr algn="r">
              <a:defRPr b="1" cap="small" baseline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D3E0-15FA-478F-8CC9-7552B6D5FE7D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76200" y="4244339"/>
            <a:ext cx="9220201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28956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73050"/>
            <a:ext cx="449580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1435100"/>
            <a:ext cx="28956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A462-0D41-4225-8B01-6614FD77B8DB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F296-9A72-47E3-B418-1994C173B5A1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68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B6254-3C8B-4403-8240-A6820B7EBF61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1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74638"/>
            <a:ext cx="548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F9C5-B66D-48A1-9901-FABE3183D8F4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0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86BF-717C-4B40-AA0F-E5F257DA1360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4381500" y="-4381500"/>
            <a:ext cx="381000" cy="9144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009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86BF-717C-4B40-AA0F-E5F257DA1360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13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65A9A"/>
              </a:buClr>
              <a:defRPr/>
            </a:lvl1pPr>
            <a:lvl2pPr>
              <a:buClr>
                <a:srgbClr val="265A9A"/>
              </a:buClr>
              <a:defRPr/>
            </a:lvl2pPr>
            <a:lvl3pPr>
              <a:buClr>
                <a:srgbClr val="265A9A"/>
              </a:buClr>
              <a:defRPr/>
            </a:lvl3pPr>
            <a:lvl4pPr>
              <a:buClr>
                <a:srgbClr val="265A9A"/>
              </a:buClr>
              <a:defRPr/>
            </a:lvl4pPr>
            <a:lvl5pPr>
              <a:buClr>
                <a:srgbClr val="265A9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4D8C-E9C1-4B54-9A20-6AAB4FA4AE33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0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4FB00-195A-42D0-ABDE-DE0CAEF85CD1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5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600200"/>
            <a:ext cx="38100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38100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D68E-294D-42F4-9CD9-4B643AE0736E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4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44" y="1646238"/>
            <a:ext cx="3771856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19700" y="1646238"/>
            <a:ext cx="3619500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7087-B7D4-422F-8C73-4A6D71DEB162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43000" y="2362200"/>
            <a:ext cx="38100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2362200"/>
            <a:ext cx="38100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0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F4EA-A31D-42C7-84EC-22B93540FDB1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5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0575-8D29-4F70-9C7E-AF9CCF2C5C53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21336" y="0"/>
            <a:ext cx="1088136" cy="6858000"/>
          </a:xfrm>
          <a:prstGeom prst="rect">
            <a:avLst/>
          </a:prstGeom>
          <a:gradFill flip="none" rotWithShape="1">
            <a:gsLst>
              <a:gs pos="0">
                <a:srgbClr val="4F9A26">
                  <a:shade val="30000"/>
                  <a:satMod val="115000"/>
                </a:srgbClr>
              </a:gs>
              <a:gs pos="50000">
                <a:srgbClr val="4F9A26">
                  <a:shade val="67500"/>
                  <a:satMod val="115000"/>
                </a:srgbClr>
              </a:gs>
              <a:gs pos="98750">
                <a:srgbClr val="A0D42C"/>
              </a:gs>
              <a:gs pos="79000">
                <a:srgbClr val="4F9A26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7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600200"/>
            <a:ext cx="7696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86BF-717C-4B40-AA0F-E5F257DA1360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1D335-F193-4775-ABEB-04291726CE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330727" y="6428601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fld id="{EB19BA82-6AD1-4C8F-9940-9F1BD01BC7EF}" type="slidenum"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56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 cap="none" baseline="0">
          <a:solidFill>
            <a:srgbClr val="265A9A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99FF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70.png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1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6.xml"/><Relationship Id="rId5" Type="http://schemas.openxmlformats.org/officeDocument/2006/relationships/image" Target="../media/image57.png"/><Relationship Id="rId4" Type="http://schemas.openxmlformats.org/officeDocument/2006/relationships/customXml" Target="../ink/ink15.xml"/><Relationship Id="rId9" Type="http://schemas.openxmlformats.org/officeDocument/2006/relationships/image" Target="../media/image5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39.pd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39.pd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39.pd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39.pd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39.pd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57.png"/><Relationship Id="rId4" Type="http://schemas.openxmlformats.org/officeDocument/2006/relationships/customXml" Target="../ink/ink1.xml"/><Relationship Id="rId9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70.png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3048001"/>
            <a:ext cx="8991600" cy="1219200"/>
          </a:xfrm>
        </p:spPr>
        <p:txBody>
          <a:bodyPr/>
          <a:lstStyle/>
          <a:p>
            <a:r>
              <a:rPr lang="en-US" altLang="en-US" dirty="0"/>
              <a:t>Midterm 1 Answers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4953000"/>
            <a:ext cx="8839200" cy="1470025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cap="none" dirty="0"/>
              <a:t>Professor Dimitrios Melissourgos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DD8A8E-56B9-4005-11F5-B1CE797771F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044575"/>
            <a:ext cx="8991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b="1" kern="1200" cap="small" baseline="0">
                <a:solidFill>
                  <a:srgbClr val="0066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/>
              <a:t>CIS 337 - NETWORK SYSTEMS MANAGEMENT</a:t>
            </a:r>
          </a:p>
        </p:txBody>
      </p:sp>
    </p:spTree>
    <p:extLst>
      <p:ext uri="{BB962C8B-B14F-4D97-AF65-F5344CB8AC3E}">
        <p14:creationId xmlns:p14="http://schemas.microsoft.com/office/powerpoint/2010/main" val="61298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92.09% Correct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B9008-E505-4489-4E06-8F77DC6A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83688"/>
            <a:ext cx="7696200" cy="2558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7305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42.4%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42AB8-D102-CBFB-30C8-943D23EF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06727"/>
            <a:ext cx="7696200" cy="2712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9281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BA95AE-9D43-82FA-63A8-FEDB4EB7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0" y="304800"/>
            <a:ext cx="323850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2 section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255DC-87A3-B738-7A2A-E1FEA8AA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67000"/>
            <a:ext cx="6781800" cy="22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52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93.48%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4D6A4-F53D-991D-E3F6-A88B868C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5966"/>
            <a:ext cx="7696200" cy="1154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8180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 IP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Certain IP addresses within each class are reserved for special purposes:</a:t>
            </a:r>
          </a:p>
          <a:p>
            <a:pPr lvl="1"/>
            <a:r>
              <a:rPr lang="en-US" sz="2000" dirty="0"/>
              <a:t>Class A: 0.0.0.0 (default route) and 127.0.0.1 (loopback).</a:t>
            </a:r>
          </a:p>
          <a:p>
            <a:pPr lvl="1"/>
            <a:r>
              <a:rPr lang="en-US" sz="2000" dirty="0"/>
              <a:t>Class B: 169.254.0.0 to 169.254.255.255 (APIPA).</a:t>
            </a:r>
          </a:p>
          <a:p>
            <a:pPr lvl="1"/>
            <a:r>
              <a:rPr lang="en-US" sz="2000" dirty="0"/>
              <a:t>Class C: 192.168.0.0 to 192.168.255.255 (Private IP addresses).</a:t>
            </a:r>
          </a:p>
          <a:p>
            <a:pPr lvl="1"/>
            <a:endParaRPr lang="en-US" sz="2000" dirty="0"/>
          </a:p>
          <a:p>
            <a:r>
              <a:rPr lang="en-US" sz="1600" dirty="0"/>
              <a:t>A default route is the route that takes effect when no other route is available for an IP destination address.</a:t>
            </a:r>
          </a:p>
          <a:p>
            <a:r>
              <a:rPr lang="en-US" sz="1600" dirty="0"/>
              <a:t>Any traffic that a computer program sends on the loopback network is addressed to the same computer.</a:t>
            </a:r>
          </a:p>
          <a:p>
            <a:r>
              <a:rPr lang="en-US" sz="1600" dirty="0"/>
              <a:t>APIPA (Automatic Private IP Addressing) is a feature in operating systems like Windows that allows computers to automatically configure an IP address and subnet mask when their DHCP server is unavailable.</a:t>
            </a:r>
          </a:p>
          <a:p>
            <a:r>
              <a:rPr lang="en-US" sz="1600" dirty="0"/>
              <a:t>Private IP addresses are reserved for home use.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03504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46.74%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425D0-BCAB-595E-346C-9BF24082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7772400" cy="12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Linking to the application layer</a:t>
            </a:r>
          </a:p>
          <a:p>
            <a:pPr lvl="1"/>
            <a:r>
              <a:rPr lang="en-US" dirty="0"/>
              <a:t>TCP/UDP may serve multiple application layer protocols</a:t>
            </a:r>
          </a:p>
          <a:p>
            <a:pPr lvl="1"/>
            <a:r>
              <a:rPr lang="en-US" b="1" dirty="0"/>
              <a:t>Ports</a:t>
            </a:r>
            <a:r>
              <a:rPr lang="en-US" dirty="0"/>
              <a:t> used to identify application (2-byte numbers)</a:t>
            </a:r>
          </a:p>
          <a:p>
            <a:pPr lvl="1"/>
            <a:r>
              <a:rPr lang="en-US" dirty="0"/>
              <a:t>Many source/destination ports follow standards</a:t>
            </a:r>
          </a:p>
          <a:p>
            <a:pPr lvl="1"/>
            <a:r>
              <a:rPr lang="en-US" dirty="0"/>
              <a:t>Common port standards</a:t>
            </a:r>
          </a:p>
          <a:p>
            <a:pPr lvl="2"/>
            <a:r>
              <a:rPr lang="en-US" dirty="0"/>
              <a:t>HTTP:    TCP port 80</a:t>
            </a:r>
          </a:p>
          <a:p>
            <a:pPr lvl="2"/>
            <a:r>
              <a:rPr lang="en-US" dirty="0"/>
              <a:t>HTTPS:  TCP port 443</a:t>
            </a:r>
          </a:p>
          <a:p>
            <a:pPr lvl="2"/>
            <a:r>
              <a:rPr lang="en-US" dirty="0"/>
              <a:t>FTP:       TCP ports 20 and 21</a:t>
            </a:r>
          </a:p>
          <a:p>
            <a:pPr lvl="2"/>
            <a:r>
              <a:rPr lang="en-US" dirty="0"/>
              <a:t>SMTP:   TCP port 25</a:t>
            </a:r>
          </a:p>
          <a:p>
            <a:pPr lvl="2"/>
            <a:r>
              <a:rPr lang="en-US" dirty="0"/>
              <a:t>IMAP:   TCP port 143</a:t>
            </a:r>
          </a:p>
          <a:p>
            <a:pPr lvl="2"/>
            <a:r>
              <a:rPr lang="en-US" dirty="0"/>
              <a:t>POP3:    TCP port 110 or port 995 (secure version)</a:t>
            </a:r>
          </a:p>
          <a:p>
            <a:pPr lvl="2"/>
            <a:r>
              <a:rPr lang="en-US" dirty="0"/>
              <a:t>DNS:     TCP or UDP port 53 (most commonly UDP)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644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60.41%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3292B-8B1C-5867-6086-C619DF764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71800"/>
            <a:ext cx="7315200" cy="12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998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Public IP and Private IP</a:t>
            </a:r>
          </a:p>
        </p:txBody>
      </p:sp>
      <p:pic>
        <p:nvPicPr>
          <p:cNvPr id="3074" name="Picture 2" descr="A computer network diagram with text&#10;&#10;Description automatically generated">
            <a:extLst>
              <a:ext uri="{FF2B5EF4-FFF2-40B4-BE49-F238E27FC236}">
                <a16:creationId xmlns:a16="http://schemas.microsoft.com/office/drawing/2014/main" id="{22FA7B42-DE32-BAF6-1930-9DFBFA5D2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237359"/>
            <a:ext cx="7696200" cy="325164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654253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95.66%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926CE-46C1-CA55-3C76-400B52EA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95587"/>
            <a:ext cx="7696200" cy="1135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14418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BA95AE-9D43-82FA-63A8-FEDB4EB7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11" y="304800"/>
            <a:ext cx="396240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4 questions 3 and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5B66D-5CAB-6349-520B-9A4FA316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33600"/>
            <a:ext cx="6705600" cy="38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L4, L3, L2 Headers</a:t>
            </a:r>
          </a:p>
        </p:txBody>
      </p:sp>
      <p:pic>
        <p:nvPicPr>
          <p:cNvPr id="3" name="Picture 2" descr="A blue and white rectangular box with white text">
            <a:extLst>
              <a:ext uri="{FF2B5EF4-FFF2-40B4-BE49-F238E27FC236}">
                <a16:creationId xmlns:a16="http://schemas.microsoft.com/office/drawing/2014/main" id="{B5DA2D7C-F148-B940-9A36-E4A06710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1219200"/>
            <a:ext cx="2590800" cy="1530267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F4B2C8C-87A6-E3D1-645A-FCC08AD5D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2819400"/>
            <a:ext cx="5105400" cy="2836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E7F05-0C6E-A202-683A-01A886D5E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5791200"/>
            <a:ext cx="6019800" cy="62706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BAFEBF-10B9-65F4-77DB-CE953AFA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143000"/>
            <a:ext cx="1818068" cy="144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Layer 4</a:t>
            </a:r>
          </a:p>
          <a:p>
            <a:pPr marL="0" indent="0">
              <a:buNone/>
            </a:pPr>
            <a:r>
              <a:rPr lang="en-US" sz="2000" dirty="0"/>
              <a:t>Transport Layer</a:t>
            </a:r>
          </a:p>
          <a:p>
            <a:pPr marL="0" indent="0">
              <a:buNone/>
            </a:pPr>
            <a:r>
              <a:rPr lang="en-US" sz="2000" dirty="0"/>
              <a:t>TCP</a:t>
            </a:r>
          </a:p>
          <a:p>
            <a:pPr marL="0" indent="0">
              <a:buNone/>
            </a:pPr>
            <a:r>
              <a:rPr lang="en-US" sz="2000" dirty="0"/>
              <a:t>Port Numbers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AFC990-9B67-A8E0-03D5-E756085AB99A}"/>
              </a:ext>
            </a:extLst>
          </p:cNvPr>
          <p:cNvSpPr txBox="1">
            <a:spLocks/>
          </p:cNvSpPr>
          <p:nvPr/>
        </p:nvSpPr>
        <p:spPr>
          <a:xfrm>
            <a:off x="7162800" y="3352800"/>
            <a:ext cx="1818068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Network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 Addresses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97943-21E8-E41E-33CA-E8350F300C2C}"/>
              </a:ext>
            </a:extLst>
          </p:cNvPr>
          <p:cNvSpPr txBox="1">
            <a:spLocks/>
          </p:cNvSpPr>
          <p:nvPr/>
        </p:nvSpPr>
        <p:spPr>
          <a:xfrm>
            <a:off x="7228268" y="5486401"/>
            <a:ext cx="1915732" cy="137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Link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Ethernet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MAC Addresses</a:t>
            </a:r>
          </a:p>
        </p:txBody>
      </p:sp>
    </p:spTree>
    <p:extLst>
      <p:ext uri="{BB962C8B-B14F-4D97-AF65-F5344CB8AC3E}">
        <p14:creationId xmlns:p14="http://schemas.microsoft.com/office/powerpoint/2010/main" val="12304896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BA95AE-9D43-82FA-63A8-FEDB4EB7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175" y="304800"/>
            <a:ext cx="177165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1CD0C-41AA-D69A-D622-436D98381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37731"/>
            <a:ext cx="8382000" cy="1740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3D0270-1F2C-4553-D9FC-F7C0364BADBA}"/>
                  </a:ext>
                </a:extLst>
              </p14:cNvPr>
              <p14:cNvContentPartPr/>
              <p14:nvPr/>
            </p14:nvContentPartPr>
            <p14:xfrm>
              <a:off x="1650411" y="3512581"/>
              <a:ext cx="3885840" cy="3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3D0270-1F2C-4553-D9FC-F7C0364BAD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4411" y="3440941"/>
                <a:ext cx="3957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E174E0-3E16-61EC-A082-A766696FB92F}"/>
                  </a:ext>
                </a:extLst>
              </p14:cNvPr>
              <p14:cNvContentPartPr/>
              <p14:nvPr/>
            </p14:nvContentPartPr>
            <p14:xfrm>
              <a:off x="1646451" y="3915781"/>
              <a:ext cx="4142880" cy="56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E174E0-3E16-61EC-A082-A766696FB9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0451" y="3843781"/>
                <a:ext cx="42145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9B4D28-41A9-572A-7E65-042C5B6D73ED}"/>
                  </a:ext>
                </a:extLst>
              </p14:cNvPr>
              <p14:cNvContentPartPr/>
              <p14:nvPr/>
            </p14:nvContentPartPr>
            <p14:xfrm>
              <a:off x="1650411" y="4052581"/>
              <a:ext cx="3984120" cy="3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9B4D28-41A9-572A-7E65-042C5B6D73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4411" y="3980581"/>
                <a:ext cx="40557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30632C-7C51-3AD0-EDA8-63CEC7494722}"/>
                  </a:ext>
                </a:extLst>
              </p14:cNvPr>
              <p14:cNvContentPartPr/>
              <p14:nvPr/>
            </p14:nvContentPartPr>
            <p14:xfrm>
              <a:off x="2417211" y="3908581"/>
              <a:ext cx="1859040" cy="51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30632C-7C51-3AD0-EDA8-63CEC74947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1571" y="3836581"/>
                <a:ext cx="19306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C0758B-AE45-908A-9C05-62D204815243}"/>
                  </a:ext>
                </a:extLst>
              </p14:cNvPr>
              <p14:cNvContentPartPr/>
              <p14:nvPr/>
            </p14:nvContentPartPr>
            <p14:xfrm>
              <a:off x="4122531" y="3915781"/>
              <a:ext cx="1548360" cy="36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C0758B-AE45-908A-9C05-62D2048152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86531" y="3843781"/>
                <a:ext cx="162000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3882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71.28%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305EC-51FE-C071-B4FF-B093CE46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5966"/>
            <a:ext cx="7696200" cy="1154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86770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Linking to the application layer</a:t>
            </a:r>
          </a:p>
          <a:p>
            <a:pPr lvl="1"/>
            <a:r>
              <a:rPr lang="en-US" dirty="0"/>
              <a:t>TCP/UDP may serve multiple application layer protocols</a:t>
            </a:r>
          </a:p>
          <a:p>
            <a:pPr lvl="1"/>
            <a:r>
              <a:rPr lang="en-US" b="1" dirty="0"/>
              <a:t>Ports</a:t>
            </a:r>
            <a:r>
              <a:rPr lang="en-US" dirty="0"/>
              <a:t> used to identify application (2-byte numbers)</a:t>
            </a:r>
          </a:p>
          <a:p>
            <a:pPr lvl="1"/>
            <a:r>
              <a:rPr lang="en-US" dirty="0"/>
              <a:t>Many source/destination ports follow standards</a:t>
            </a:r>
          </a:p>
          <a:p>
            <a:pPr lvl="1"/>
            <a:r>
              <a:rPr lang="en-US" dirty="0"/>
              <a:t>Common port standards</a:t>
            </a:r>
          </a:p>
          <a:p>
            <a:pPr lvl="2"/>
            <a:r>
              <a:rPr lang="en-US" dirty="0"/>
              <a:t>HTTP:    TCP port 80</a:t>
            </a:r>
          </a:p>
          <a:p>
            <a:pPr lvl="2"/>
            <a:r>
              <a:rPr lang="en-US" dirty="0"/>
              <a:t>HTTPS:  TCP port 443</a:t>
            </a:r>
          </a:p>
          <a:p>
            <a:pPr lvl="2"/>
            <a:r>
              <a:rPr lang="en-US" dirty="0"/>
              <a:t>FTP:       TCP ports 20 and 21</a:t>
            </a:r>
          </a:p>
          <a:p>
            <a:pPr lvl="2"/>
            <a:r>
              <a:rPr lang="en-US" dirty="0"/>
              <a:t>SMTP:   TCP port 25</a:t>
            </a:r>
          </a:p>
          <a:p>
            <a:pPr lvl="2"/>
            <a:r>
              <a:rPr lang="en-US" dirty="0"/>
              <a:t>IMAP:   TCP port 143</a:t>
            </a:r>
          </a:p>
          <a:p>
            <a:pPr lvl="2"/>
            <a:r>
              <a:rPr lang="en-US" dirty="0"/>
              <a:t>POP3:    TCP port 110 or port 995 (secure version)</a:t>
            </a:r>
          </a:p>
          <a:p>
            <a:pPr lvl="2"/>
            <a:r>
              <a:rPr lang="en-US" dirty="0"/>
              <a:t>DNS:     TCP or UDP port 53 (most commonly UDP)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823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6BFA0-AF69-B672-AEDF-8FE1347C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36"/>
            <a:ext cx="9144000" cy="64839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BCA444-8E2D-7905-4181-EA0013ECD3DC}"/>
                  </a:ext>
                </a:extLst>
              </p14:cNvPr>
              <p14:cNvContentPartPr/>
              <p14:nvPr/>
            </p14:nvContentPartPr>
            <p14:xfrm>
              <a:off x="1464297" y="3107221"/>
              <a:ext cx="252360" cy="3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BCA444-8E2D-7905-4181-EA0013ECD3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297" y="2999221"/>
                <a:ext cx="3600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ECF858-5D6E-4C8A-41C3-9704FB5879D9}"/>
                  </a:ext>
                </a:extLst>
              </p14:cNvPr>
              <p14:cNvContentPartPr/>
              <p14:nvPr/>
            </p14:nvContentPartPr>
            <p14:xfrm>
              <a:off x="201057" y="6539461"/>
              <a:ext cx="1710720" cy="5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ECF858-5D6E-4C8A-41C3-9704FB5879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417" y="6431461"/>
                <a:ext cx="18183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AED70E-0505-3EA2-BA93-A31DC96BC963}"/>
                  </a:ext>
                </a:extLst>
              </p14:cNvPr>
              <p14:cNvContentPartPr/>
              <p14:nvPr/>
            </p14:nvContentPartPr>
            <p14:xfrm>
              <a:off x="220497" y="2758381"/>
              <a:ext cx="1812600" cy="2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AED70E-0505-3EA2-BA93-A31DC96BC9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857" y="2650381"/>
                <a:ext cx="192024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3569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89.91%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9D5FF-4DFD-160B-ED78-69F43711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76346"/>
            <a:ext cx="7696200" cy="1173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63005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L4, L3, L2 Headers</a:t>
            </a:r>
          </a:p>
        </p:txBody>
      </p:sp>
      <p:pic>
        <p:nvPicPr>
          <p:cNvPr id="3" name="Picture 2" descr="A blue and white rectangular box with white text">
            <a:extLst>
              <a:ext uri="{FF2B5EF4-FFF2-40B4-BE49-F238E27FC236}">
                <a16:creationId xmlns:a16="http://schemas.microsoft.com/office/drawing/2014/main" id="{B5DA2D7C-F148-B940-9A36-E4A06710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1219200"/>
            <a:ext cx="2590800" cy="1530267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F4B2C8C-87A6-E3D1-645A-FCC08AD5D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2819400"/>
            <a:ext cx="5105400" cy="2836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E7F05-0C6E-A202-683A-01A886D5E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5791200"/>
            <a:ext cx="6019800" cy="62706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BAFEBF-10B9-65F4-77DB-CE953AFA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143000"/>
            <a:ext cx="1818068" cy="144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Layer 4</a:t>
            </a:r>
          </a:p>
          <a:p>
            <a:pPr marL="0" indent="0">
              <a:buNone/>
            </a:pPr>
            <a:r>
              <a:rPr lang="en-US" sz="2000" dirty="0"/>
              <a:t>Transport Layer</a:t>
            </a:r>
          </a:p>
          <a:p>
            <a:pPr marL="0" indent="0">
              <a:buNone/>
            </a:pPr>
            <a:r>
              <a:rPr lang="en-US" sz="2000" dirty="0"/>
              <a:t>TCP</a:t>
            </a:r>
          </a:p>
          <a:p>
            <a:pPr marL="0" indent="0">
              <a:buNone/>
            </a:pPr>
            <a:r>
              <a:rPr lang="en-US" sz="2000" dirty="0"/>
              <a:t>Port Numbers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AFC990-9B67-A8E0-03D5-E756085AB99A}"/>
              </a:ext>
            </a:extLst>
          </p:cNvPr>
          <p:cNvSpPr txBox="1">
            <a:spLocks/>
          </p:cNvSpPr>
          <p:nvPr/>
        </p:nvSpPr>
        <p:spPr>
          <a:xfrm>
            <a:off x="7162800" y="3352800"/>
            <a:ext cx="1818068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Network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 Addresses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97943-21E8-E41E-33CA-E8350F300C2C}"/>
              </a:ext>
            </a:extLst>
          </p:cNvPr>
          <p:cNvSpPr txBox="1">
            <a:spLocks/>
          </p:cNvSpPr>
          <p:nvPr/>
        </p:nvSpPr>
        <p:spPr>
          <a:xfrm>
            <a:off x="7228268" y="5486400"/>
            <a:ext cx="1915732" cy="14181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Link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Ethernet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MAC Addresses</a:t>
            </a:r>
          </a:p>
        </p:txBody>
      </p:sp>
    </p:spTree>
    <p:extLst>
      <p:ext uri="{BB962C8B-B14F-4D97-AF65-F5344CB8AC3E}">
        <p14:creationId xmlns:p14="http://schemas.microsoft.com/office/powerpoint/2010/main" val="36540033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6A6B0-26BC-9503-1D09-8E5AD1BA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5397"/>
            <a:ext cx="9144000" cy="47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785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63.98%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715C5-0501-3492-A58B-20C8F54D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76346"/>
            <a:ext cx="7696200" cy="1173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95753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Encapsulation and Headers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548926-C6A9-89E6-7CFC-ABF9FE962974}"/>
              </a:ext>
            </a:extLst>
          </p:cNvPr>
          <p:cNvSpPr/>
          <p:nvPr/>
        </p:nvSpPr>
        <p:spPr>
          <a:xfrm>
            <a:off x="1295400" y="1143000"/>
            <a:ext cx="6324600" cy="5638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725FCF-B820-964C-4270-8CECBA651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28" y="1524000"/>
            <a:ext cx="6019800" cy="6270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554663-985B-AE4A-4084-8D25B7E8E070}"/>
              </a:ext>
            </a:extLst>
          </p:cNvPr>
          <p:cNvSpPr/>
          <p:nvPr/>
        </p:nvSpPr>
        <p:spPr>
          <a:xfrm>
            <a:off x="1515951" y="2151063"/>
            <a:ext cx="5981700" cy="45545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 shot of a computer">
            <a:extLst>
              <a:ext uri="{FF2B5EF4-FFF2-40B4-BE49-F238E27FC236}">
                <a16:creationId xmlns:a16="http://schemas.microsoft.com/office/drawing/2014/main" id="{43172DF2-67B7-F612-3B56-AAFC93581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28" y="2655888"/>
            <a:ext cx="5349240" cy="2971800"/>
          </a:xfrm>
          <a:prstGeom prst="rect">
            <a:avLst/>
          </a:prstGeom>
        </p:spPr>
      </p:pic>
      <p:pic>
        <p:nvPicPr>
          <p:cNvPr id="25" name="Picture 24" descr="A blue and white rectangular box with white text">
            <a:extLst>
              <a:ext uri="{FF2B5EF4-FFF2-40B4-BE49-F238E27FC236}">
                <a16:creationId xmlns:a16="http://schemas.microsoft.com/office/drawing/2014/main" id="{EF929EE6-317E-FD28-C880-C87A062A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79" b="12806"/>
          <a:stretch/>
        </p:blipFill>
        <p:spPr>
          <a:xfrm>
            <a:off x="3509734" y="4436298"/>
            <a:ext cx="1920240" cy="10058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0445FF3-441E-39D2-B421-E8EE8B975666}"/>
              </a:ext>
            </a:extLst>
          </p:cNvPr>
          <p:cNvSpPr/>
          <p:nvPr/>
        </p:nvSpPr>
        <p:spPr>
          <a:xfrm>
            <a:off x="3527054" y="5403459"/>
            <a:ext cx="1902920" cy="159141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9E32F55-A15D-6B3E-940D-9F017B52E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054" y="5371489"/>
            <a:ext cx="1981200" cy="274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chemeClr val="bg1"/>
                </a:solidFill>
              </a:rPr>
              <a:t>[HTTP [HTML [“Congratulations! You’ve…”]]]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586CEF8-0E3F-8AD6-E153-7E03230CFCAA}"/>
              </a:ext>
            </a:extLst>
          </p:cNvPr>
          <p:cNvSpPr txBox="1">
            <a:spLocks/>
          </p:cNvSpPr>
          <p:nvPr/>
        </p:nvSpPr>
        <p:spPr>
          <a:xfrm>
            <a:off x="2971800" y="1143000"/>
            <a:ext cx="2971800" cy="274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L2 Frame – Gets converted to binary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7EF5070-AB3B-8E8E-C512-09FE1F0394F2}"/>
              </a:ext>
            </a:extLst>
          </p:cNvPr>
          <p:cNvSpPr txBox="1">
            <a:spLocks/>
          </p:cNvSpPr>
          <p:nvPr/>
        </p:nvSpPr>
        <p:spPr>
          <a:xfrm>
            <a:off x="3048000" y="2240770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L2 Frame’s Data Field – L3 Packet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14ED39A-44A4-8FD6-9A7F-4F220F0585B5}"/>
              </a:ext>
            </a:extLst>
          </p:cNvPr>
          <p:cNvSpPr txBox="1">
            <a:spLocks/>
          </p:cNvSpPr>
          <p:nvPr/>
        </p:nvSpPr>
        <p:spPr>
          <a:xfrm>
            <a:off x="1905001" y="4631834"/>
            <a:ext cx="1677166" cy="554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L3 Packet’s Data Field – L4 Segment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7E2B1DE-C3E4-001B-224F-868507CCE6C5}"/>
              </a:ext>
            </a:extLst>
          </p:cNvPr>
          <p:cNvSpPr txBox="1">
            <a:spLocks/>
          </p:cNvSpPr>
          <p:nvPr/>
        </p:nvSpPr>
        <p:spPr>
          <a:xfrm>
            <a:off x="7611948" y="4908887"/>
            <a:ext cx="1677166" cy="554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L4 Segment’s Data Field – L5 Packet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C43089-5BFA-188A-2F47-4A33BEAF1F76}"/>
              </a:ext>
            </a:extLst>
          </p:cNvPr>
          <p:cNvCxnSpPr>
            <a:cxnSpLocks/>
          </p:cNvCxnSpPr>
          <p:nvPr/>
        </p:nvCxnSpPr>
        <p:spPr>
          <a:xfrm flipH="1">
            <a:off x="5447294" y="5185940"/>
            <a:ext cx="2266079" cy="311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0772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91.31%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30580-DEF6-F16F-3343-3FB955A0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48000"/>
            <a:ext cx="7620000" cy="11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7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C4DC2-A460-1AD8-F5CC-E8CF4151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36"/>
            <a:ext cx="9144000" cy="60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102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76400"/>
            <a:ext cx="7493000" cy="4495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Advantages of Layers</a:t>
            </a:r>
          </a:p>
          <a:p>
            <a:pPr lvl="1"/>
            <a:r>
              <a:rPr lang="en-US" dirty="0"/>
              <a:t>Networking functionality is modular and the software/hardware at any layer can be more easily substituted</a:t>
            </a:r>
          </a:p>
          <a:p>
            <a:pPr lvl="2"/>
            <a:r>
              <a:rPr lang="en-US" dirty="0"/>
              <a:t>E.g., substitute wired for wireless at the physical layer</a:t>
            </a:r>
          </a:p>
          <a:p>
            <a:pPr lvl="1"/>
            <a:r>
              <a:rPr lang="en-US" dirty="0"/>
              <a:t>Easier to troubleshoot or make changes to one layer at a time</a:t>
            </a:r>
          </a:p>
          <a:p>
            <a:pPr lvl="1"/>
            <a:r>
              <a:rPr lang="en-US" dirty="0"/>
              <a:t>Application developers only need to worry about the application layer in their programs </a:t>
            </a:r>
          </a:p>
          <a:p>
            <a:r>
              <a:rPr lang="en-US" dirty="0"/>
              <a:t>Disadvantages of Layers</a:t>
            </a:r>
          </a:p>
          <a:p>
            <a:pPr lvl="1"/>
            <a:r>
              <a:rPr lang="en-US" dirty="0"/>
              <a:t>Inefficient because the encapsulation/de-encapsulation at each layer requires processing</a:t>
            </a:r>
          </a:p>
          <a:p>
            <a:pPr lvl="1"/>
            <a:r>
              <a:rPr lang="en-US" dirty="0"/>
              <a:t>Inefficient because encapsulation in a PDU increases overhead at each layer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410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91.31%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11AC1-D86B-E88F-D12E-7D480FB2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276600"/>
            <a:ext cx="8153400" cy="148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348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76400"/>
            <a:ext cx="7493000" cy="4495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Advantages of Layers</a:t>
            </a:r>
          </a:p>
          <a:p>
            <a:pPr lvl="1"/>
            <a:r>
              <a:rPr lang="en-US" dirty="0"/>
              <a:t>Networking functionality is modular and the software/hardware at any layer can be more easily substituted</a:t>
            </a:r>
          </a:p>
          <a:p>
            <a:pPr lvl="2"/>
            <a:r>
              <a:rPr lang="en-US" dirty="0"/>
              <a:t>E.g., substitute wired for wireless at the physical layer</a:t>
            </a:r>
          </a:p>
          <a:p>
            <a:pPr lvl="1"/>
            <a:r>
              <a:rPr lang="en-US" dirty="0"/>
              <a:t>Easier to troubleshoot or make changes to one layer at a time</a:t>
            </a:r>
          </a:p>
          <a:p>
            <a:pPr lvl="1"/>
            <a:r>
              <a:rPr lang="en-US" dirty="0"/>
              <a:t>Application developers only need to worry about the application layer in their programs </a:t>
            </a:r>
          </a:p>
          <a:p>
            <a:r>
              <a:rPr lang="en-US" dirty="0"/>
              <a:t>Disadvantages of Layers</a:t>
            </a:r>
          </a:p>
          <a:p>
            <a:pPr lvl="1"/>
            <a:r>
              <a:rPr lang="en-US" dirty="0"/>
              <a:t>Inefficient because the encapsulation/de-encapsulation at each layer requires processing</a:t>
            </a:r>
          </a:p>
          <a:p>
            <a:pPr lvl="1"/>
            <a:r>
              <a:rPr lang="en-US" dirty="0"/>
              <a:t>Inefficient because encapsulation in a PDU increases overhead at each layer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69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79.82%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42B29-9063-7A4D-9EF5-2F5D6773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101151"/>
            <a:ext cx="8153400" cy="14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488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76400"/>
            <a:ext cx="7493000" cy="4495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Advantages of Layers</a:t>
            </a:r>
          </a:p>
          <a:p>
            <a:pPr lvl="1"/>
            <a:r>
              <a:rPr lang="en-US" dirty="0"/>
              <a:t>Networking functionality is modular and the software/hardware at any layer can be more easily substituted</a:t>
            </a:r>
          </a:p>
          <a:p>
            <a:pPr lvl="2"/>
            <a:r>
              <a:rPr lang="en-US" dirty="0"/>
              <a:t>E.g., substitute wired for wireless at the physical layer</a:t>
            </a:r>
          </a:p>
          <a:p>
            <a:pPr lvl="1"/>
            <a:r>
              <a:rPr lang="en-US" dirty="0"/>
              <a:t>Easier to troubleshoot or make changes to one layer at a time</a:t>
            </a:r>
          </a:p>
          <a:p>
            <a:pPr lvl="1"/>
            <a:r>
              <a:rPr lang="en-US" dirty="0"/>
              <a:t>Application developers only need to worry about the application layer in their programs </a:t>
            </a:r>
          </a:p>
          <a:p>
            <a:r>
              <a:rPr lang="en-US" dirty="0"/>
              <a:t>Disadvantages of Layers</a:t>
            </a:r>
          </a:p>
          <a:p>
            <a:pPr lvl="1"/>
            <a:r>
              <a:rPr lang="en-US" dirty="0"/>
              <a:t>Inefficient because the encapsulation/de-encapsulation at each layer requires processing</a:t>
            </a:r>
          </a:p>
          <a:p>
            <a:pPr lvl="1"/>
            <a:r>
              <a:rPr lang="en-US" dirty="0"/>
              <a:t>Inefficient because encapsulation in a PDU increases overhead at each layer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008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67.56%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C31E4-ED2B-6600-B6F0-3A944F8E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08997"/>
            <a:ext cx="7772400" cy="12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944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Host-Based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contains all components (“server-based”)</a:t>
            </a:r>
          </a:p>
          <a:p>
            <a:r>
              <a:rPr lang="en-US" dirty="0"/>
              <a:t>Common in the 1960s with mainframes and terminals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5648" y="3276600"/>
            <a:ext cx="1089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7668" y="3276600"/>
            <a:ext cx="1174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2599" y="5412591"/>
            <a:ext cx="2488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Presentation Logic</a:t>
            </a:r>
          </a:p>
          <a:p>
            <a:r>
              <a:rPr lang="en-US" sz="1600" dirty="0">
                <a:latin typeface="+mn-lt"/>
              </a:rPr>
              <a:t>Application Logic</a:t>
            </a:r>
          </a:p>
          <a:p>
            <a:r>
              <a:rPr lang="en-US" sz="1600" dirty="0">
                <a:latin typeface="+mn-lt"/>
              </a:rPr>
              <a:t>Data Access Logic</a:t>
            </a:r>
          </a:p>
          <a:p>
            <a:r>
              <a:rPr lang="en-US" sz="1600" dirty="0">
                <a:latin typeface="+mn-lt"/>
              </a:rPr>
              <a:t>Data Storage</a:t>
            </a:r>
          </a:p>
        </p:txBody>
      </p:sp>
      <p:pic>
        <p:nvPicPr>
          <p:cNvPr id="7" name="Picture 2" descr="D:\My Dropbox\Dropbox\CONSULTING\Business Data Comm Slides\Images\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60" y="3744019"/>
            <a:ext cx="1154286" cy="166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My Dropbox\Dropbox\CONSULTING\Business Data Comm Slides\Images\termi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20" y="3803448"/>
            <a:ext cx="1511619" cy="160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4059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89.91%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8285C-5863-513C-319F-84B76A16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004757"/>
            <a:ext cx="8001000" cy="12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98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Functions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71600" y="1143000"/>
            <a:ext cx="7448689" cy="5209536"/>
            <a:chOff x="1371600" y="1143000"/>
            <a:chExt cx="7448689" cy="52095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6019800"/>
              <a:ext cx="4419600" cy="332736"/>
            </a:xfrm>
            <a:prstGeom prst="rect">
              <a:avLst/>
            </a:prstGeom>
          </p:spPr>
        </p:pic>
        <p:pic>
          <p:nvPicPr>
            <p:cNvPr id="6" name="Picture 5" descr="c05f005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1143000"/>
              <a:ext cx="7448689" cy="472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9573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94.26%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0C4DE-526C-B563-570D-C7E10695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90800"/>
            <a:ext cx="8077200" cy="22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0469" y="304806"/>
          <a:ext cx="8987331" cy="6095994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83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0669">
                <a:tc>
                  <a:txBody>
                    <a:bodyPr/>
                    <a:lstStyle/>
                    <a:p>
                      <a:endParaRPr lang="en-US" sz="3700" b="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    Sender</a:t>
                      </a:r>
                    </a:p>
                  </a:txBody>
                  <a:tcPr marL="45720" marR="457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PDU</a:t>
                      </a:r>
                    </a:p>
                  </a:txBody>
                  <a:tcPr marL="45720" marR="457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Receiver</a:t>
                      </a:r>
                    </a:p>
                  </a:txBody>
                  <a:tcPr marL="45720" marR="45720" marT="60960" marB="609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Application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Packet</a:t>
                      </a:r>
                    </a:p>
                    <a:p>
                      <a:pPr algn="ctr"/>
                      <a:endParaRPr lang="en-US" sz="13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Transport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Segment</a:t>
                      </a: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Network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Packet</a:t>
                      </a: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Data</a:t>
                      </a:r>
                    </a:p>
                    <a:p>
                      <a:pPr algn="ctr"/>
                      <a:r>
                        <a:rPr lang="en-US" sz="1300" b="0" dirty="0"/>
                        <a:t>Link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Frame</a:t>
                      </a: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Physical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166749" y="5689603"/>
            <a:ext cx="3200400" cy="304800"/>
            <a:chOff x="990600" y="4171950"/>
            <a:chExt cx="3200400" cy="228600"/>
          </a:xfrm>
        </p:grpSpPr>
        <p:cxnSp>
          <p:nvCxnSpPr>
            <p:cNvPr id="4" name="Elbow Connector 3"/>
            <p:cNvCxnSpPr/>
            <p:nvPr/>
          </p:nvCxnSpPr>
          <p:spPr bwMode="auto">
            <a:xfrm flipV="1">
              <a:off x="9906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Elbow Connector 4"/>
            <p:cNvCxnSpPr/>
            <p:nvPr/>
          </p:nvCxnSpPr>
          <p:spPr bwMode="auto">
            <a:xfrm>
              <a:off x="1295400" y="4171950"/>
              <a:ext cx="457200" cy="228600"/>
            </a:xfrm>
            <a:prstGeom prst="bentConnector3">
              <a:avLst>
                <a:gd name="adj1" fmla="val 6041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Elbow Connector 5"/>
            <p:cNvCxnSpPr/>
            <p:nvPr/>
          </p:nvCxnSpPr>
          <p:spPr bwMode="auto">
            <a:xfrm flipV="1">
              <a:off x="1600200" y="4171950"/>
              <a:ext cx="3048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Elbow Connector 6"/>
            <p:cNvCxnSpPr/>
            <p:nvPr/>
          </p:nvCxnSpPr>
          <p:spPr bwMode="auto">
            <a:xfrm>
              <a:off x="1828800" y="4171950"/>
              <a:ext cx="533400" cy="228600"/>
            </a:xfrm>
            <a:prstGeom prst="bentConnector3">
              <a:avLst>
                <a:gd name="adj1" fmla="val 1294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Elbow Connector 7"/>
            <p:cNvCxnSpPr/>
            <p:nvPr/>
          </p:nvCxnSpPr>
          <p:spPr bwMode="auto">
            <a:xfrm flipV="1">
              <a:off x="22098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Elbow Connector 8"/>
            <p:cNvCxnSpPr/>
            <p:nvPr/>
          </p:nvCxnSpPr>
          <p:spPr bwMode="auto">
            <a:xfrm>
              <a:off x="2514600" y="4171950"/>
              <a:ext cx="381000" cy="228600"/>
            </a:xfrm>
            <a:prstGeom prst="bentConnector3">
              <a:avLst>
                <a:gd name="adj1" fmla="val 71250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Elbow Connector 9"/>
            <p:cNvCxnSpPr/>
            <p:nvPr/>
          </p:nvCxnSpPr>
          <p:spPr bwMode="auto">
            <a:xfrm flipV="1">
              <a:off x="2816105" y="4171950"/>
              <a:ext cx="231895" cy="228600"/>
            </a:xfrm>
            <a:prstGeom prst="bentConnector3">
              <a:avLst>
                <a:gd name="adj1" fmla="val 39731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Elbow Connector 10"/>
            <p:cNvCxnSpPr/>
            <p:nvPr/>
          </p:nvCxnSpPr>
          <p:spPr bwMode="auto">
            <a:xfrm>
              <a:off x="2971800" y="4171950"/>
              <a:ext cx="304800" cy="228600"/>
            </a:xfrm>
            <a:prstGeom prst="bentConnector3">
              <a:avLst>
                <a:gd name="adj1" fmla="val 2968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Elbow Connector 11"/>
            <p:cNvCxnSpPr/>
            <p:nvPr/>
          </p:nvCxnSpPr>
          <p:spPr bwMode="auto">
            <a:xfrm flipV="1">
              <a:off x="3120905" y="4171950"/>
              <a:ext cx="308095" cy="228600"/>
            </a:xfrm>
            <a:prstGeom prst="bentConnector3">
              <a:avLst>
                <a:gd name="adj1" fmla="val 63823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Elbow Connector 12"/>
            <p:cNvCxnSpPr/>
            <p:nvPr/>
          </p:nvCxnSpPr>
          <p:spPr bwMode="auto">
            <a:xfrm>
              <a:off x="3352800" y="4171950"/>
              <a:ext cx="263404" cy="228600"/>
            </a:xfrm>
            <a:prstGeom prst="bentConnector3">
              <a:avLst>
                <a:gd name="adj1" fmla="val 44293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Elbow Connector 13"/>
            <p:cNvCxnSpPr/>
            <p:nvPr/>
          </p:nvCxnSpPr>
          <p:spPr bwMode="auto">
            <a:xfrm flipV="1">
              <a:off x="35052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Elbow Connector 14"/>
            <p:cNvCxnSpPr/>
            <p:nvPr/>
          </p:nvCxnSpPr>
          <p:spPr bwMode="auto">
            <a:xfrm>
              <a:off x="3810000" y="4171950"/>
              <a:ext cx="381000" cy="228600"/>
            </a:xfrm>
            <a:prstGeom prst="bentConnector3">
              <a:avLst>
                <a:gd name="adj1" fmla="val 71250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6" name="Group 15"/>
          <p:cNvGrpSpPr/>
          <p:nvPr/>
        </p:nvGrpSpPr>
        <p:grpSpPr>
          <a:xfrm>
            <a:off x="5692238" y="5689603"/>
            <a:ext cx="3200400" cy="304800"/>
            <a:chOff x="990600" y="4171950"/>
            <a:chExt cx="3200400" cy="228600"/>
          </a:xfrm>
        </p:grpSpPr>
        <p:cxnSp>
          <p:nvCxnSpPr>
            <p:cNvPr id="17" name="Elbow Connector 16"/>
            <p:cNvCxnSpPr/>
            <p:nvPr/>
          </p:nvCxnSpPr>
          <p:spPr bwMode="auto">
            <a:xfrm flipV="1">
              <a:off x="9906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Elbow Connector 17"/>
            <p:cNvCxnSpPr/>
            <p:nvPr/>
          </p:nvCxnSpPr>
          <p:spPr bwMode="auto">
            <a:xfrm>
              <a:off x="1295400" y="4171950"/>
              <a:ext cx="457200" cy="228600"/>
            </a:xfrm>
            <a:prstGeom prst="bentConnector3">
              <a:avLst>
                <a:gd name="adj1" fmla="val 6041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Elbow Connector 18"/>
            <p:cNvCxnSpPr/>
            <p:nvPr/>
          </p:nvCxnSpPr>
          <p:spPr bwMode="auto">
            <a:xfrm flipV="1">
              <a:off x="1600200" y="4171950"/>
              <a:ext cx="3048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Elbow Connector 19"/>
            <p:cNvCxnSpPr/>
            <p:nvPr/>
          </p:nvCxnSpPr>
          <p:spPr bwMode="auto">
            <a:xfrm>
              <a:off x="1828800" y="4171950"/>
              <a:ext cx="533400" cy="228600"/>
            </a:xfrm>
            <a:prstGeom prst="bentConnector3">
              <a:avLst>
                <a:gd name="adj1" fmla="val 1294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Elbow Connector 20"/>
            <p:cNvCxnSpPr/>
            <p:nvPr/>
          </p:nvCxnSpPr>
          <p:spPr bwMode="auto">
            <a:xfrm flipV="1">
              <a:off x="22098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Elbow Connector 21"/>
            <p:cNvCxnSpPr/>
            <p:nvPr/>
          </p:nvCxnSpPr>
          <p:spPr bwMode="auto">
            <a:xfrm>
              <a:off x="2514600" y="4171950"/>
              <a:ext cx="381000" cy="228600"/>
            </a:xfrm>
            <a:prstGeom prst="bentConnector3">
              <a:avLst>
                <a:gd name="adj1" fmla="val 71250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Elbow Connector 22"/>
            <p:cNvCxnSpPr/>
            <p:nvPr/>
          </p:nvCxnSpPr>
          <p:spPr bwMode="auto">
            <a:xfrm flipV="1">
              <a:off x="2816105" y="4171950"/>
              <a:ext cx="231895" cy="228600"/>
            </a:xfrm>
            <a:prstGeom prst="bentConnector3">
              <a:avLst>
                <a:gd name="adj1" fmla="val 39731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Elbow Connector 23"/>
            <p:cNvCxnSpPr/>
            <p:nvPr/>
          </p:nvCxnSpPr>
          <p:spPr bwMode="auto">
            <a:xfrm>
              <a:off x="2971800" y="4171950"/>
              <a:ext cx="304800" cy="228600"/>
            </a:xfrm>
            <a:prstGeom prst="bentConnector3">
              <a:avLst>
                <a:gd name="adj1" fmla="val 2968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Elbow Connector 24"/>
            <p:cNvCxnSpPr/>
            <p:nvPr/>
          </p:nvCxnSpPr>
          <p:spPr bwMode="auto">
            <a:xfrm flipV="1">
              <a:off x="3120905" y="4171950"/>
              <a:ext cx="308095" cy="228600"/>
            </a:xfrm>
            <a:prstGeom prst="bentConnector3">
              <a:avLst>
                <a:gd name="adj1" fmla="val 63823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Elbow Connector 25"/>
            <p:cNvCxnSpPr/>
            <p:nvPr/>
          </p:nvCxnSpPr>
          <p:spPr bwMode="auto">
            <a:xfrm>
              <a:off x="3352800" y="4171950"/>
              <a:ext cx="263404" cy="228600"/>
            </a:xfrm>
            <a:prstGeom prst="bentConnector3">
              <a:avLst>
                <a:gd name="adj1" fmla="val 44293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Elbow Connector 26"/>
            <p:cNvCxnSpPr/>
            <p:nvPr/>
          </p:nvCxnSpPr>
          <p:spPr bwMode="auto">
            <a:xfrm flipV="1">
              <a:off x="35052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Elbow Connector 27"/>
            <p:cNvCxnSpPr/>
            <p:nvPr/>
          </p:nvCxnSpPr>
          <p:spPr bwMode="auto">
            <a:xfrm>
              <a:off x="3810000" y="4171950"/>
              <a:ext cx="381000" cy="228600"/>
            </a:xfrm>
            <a:prstGeom prst="bentConnector3">
              <a:avLst>
                <a:gd name="adj1" fmla="val 71250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2095803" y="2331919"/>
            <a:ext cx="2286000" cy="685800"/>
            <a:chOff x="1828800" y="1630973"/>
            <a:chExt cx="2286000" cy="514350"/>
          </a:xfrm>
        </p:grpSpPr>
        <p:sp>
          <p:nvSpPr>
            <p:cNvPr id="30" name="Rounded Rectangle 4"/>
            <p:cNvSpPr/>
            <p:nvPr/>
          </p:nvSpPr>
          <p:spPr>
            <a:xfrm>
              <a:off x="1828800" y="1630973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31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32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sp>
        <p:nvSpPr>
          <p:cNvPr id="33" name="Rounded Rectangle 4"/>
          <p:cNvSpPr/>
          <p:nvPr/>
        </p:nvSpPr>
        <p:spPr>
          <a:xfrm>
            <a:off x="5440816" y="4284196"/>
            <a:ext cx="3596054" cy="1014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Ethernet</a:t>
            </a:r>
            <a:endParaRPr lang="en-US" kern="1200" dirty="0"/>
          </a:p>
        </p:txBody>
      </p:sp>
      <p:sp>
        <p:nvSpPr>
          <p:cNvPr id="34" name="Rounded Rectangle 4"/>
          <p:cNvSpPr/>
          <p:nvPr/>
        </p:nvSpPr>
        <p:spPr>
          <a:xfrm>
            <a:off x="6279016" y="3292658"/>
            <a:ext cx="2667000" cy="859536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IP</a:t>
            </a:r>
            <a:endParaRPr lang="en-US" kern="1200" dirty="0"/>
          </a:p>
        </p:txBody>
      </p:sp>
      <p:sp>
        <p:nvSpPr>
          <p:cNvPr id="35" name="Rounded Rectangle 4"/>
          <p:cNvSpPr/>
          <p:nvPr/>
        </p:nvSpPr>
        <p:spPr>
          <a:xfrm>
            <a:off x="6583816" y="2330024"/>
            <a:ext cx="2286000" cy="685800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TCP</a:t>
            </a:r>
            <a:endParaRPr lang="en-US" kern="12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17216" y="1293509"/>
            <a:ext cx="1676400" cy="539260"/>
            <a:chOff x="2362200" y="1688123"/>
            <a:chExt cx="1676400" cy="404445"/>
          </a:xfrm>
        </p:grpSpPr>
        <p:sp>
          <p:nvSpPr>
            <p:cNvPr id="37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38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629203" y="1295404"/>
            <a:ext cx="1676400" cy="539260"/>
            <a:chOff x="2362200" y="1688123"/>
            <a:chExt cx="1676400" cy="404445"/>
          </a:xfrm>
        </p:grpSpPr>
        <p:sp>
          <p:nvSpPr>
            <p:cNvPr id="40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41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sp>
        <p:nvSpPr>
          <p:cNvPr id="42" name="Rounded Rectangle 4"/>
          <p:cNvSpPr/>
          <p:nvPr/>
        </p:nvSpPr>
        <p:spPr>
          <a:xfrm>
            <a:off x="1794298" y="3306067"/>
            <a:ext cx="2667000" cy="859536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IP</a:t>
            </a:r>
            <a:endParaRPr lang="en-US" kern="1200" dirty="0"/>
          </a:p>
        </p:txBody>
      </p:sp>
      <p:sp>
        <p:nvSpPr>
          <p:cNvPr id="43" name="Rounded Rectangle 4"/>
          <p:cNvSpPr/>
          <p:nvPr/>
        </p:nvSpPr>
        <p:spPr>
          <a:xfrm>
            <a:off x="2099098" y="2330024"/>
            <a:ext cx="2286000" cy="685800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TCP</a:t>
            </a:r>
            <a:endParaRPr lang="en-US" kern="1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1795822" y="3314534"/>
            <a:ext cx="2667000" cy="859536"/>
            <a:chOff x="1493576" y="1562937"/>
            <a:chExt cx="2667000" cy="644652"/>
          </a:xfrm>
        </p:grpSpPr>
        <p:sp>
          <p:nvSpPr>
            <p:cNvPr id="45" name="Rounded Rectangle 4"/>
            <p:cNvSpPr/>
            <p:nvPr/>
          </p:nvSpPr>
          <p:spPr>
            <a:xfrm>
              <a:off x="1493576" y="1562937"/>
              <a:ext cx="2667000" cy="644652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IP</a:t>
              </a:r>
              <a:endParaRPr lang="en-US" kern="1200" dirty="0"/>
            </a:p>
          </p:txBody>
        </p:sp>
        <p:sp>
          <p:nvSpPr>
            <p:cNvPr id="46" name="Rounded Rectangle 4"/>
            <p:cNvSpPr/>
            <p:nvPr/>
          </p:nvSpPr>
          <p:spPr>
            <a:xfrm>
              <a:off x="1828800" y="1630973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47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sp>
        <p:nvSpPr>
          <p:cNvPr id="49" name="Rounded Rectangle 4"/>
          <p:cNvSpPr/>
          <p:nvPr/>
        </p:nvSpPr>
        <p:spPr>
          <a:xfrm>
            <a:off x="938149" y="4286091"/>
            <a:ext cx="3596054" cy="1014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Ethernet</a:t>
            </a:r>
            <a:endParaRPr lang="en-US" kern="12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956098" y="4286711"/>
            <a:ext cx="3596054" cy="1014984"/>
            <a:chOff x="649200" y="1504944"/>
            <a:chExt cx="3596054" cy="761238"/>
          </a:xfrm>
        </p:grpSpPr>
        <p:sp>
          <p:nvSpPr>
            <p:cNvPr id="51" name="Rounded Rectangle 4"/>
            <p:cNvSpPr/>
            <p:nvPr/>
          </p:nvSpPr>
          <p:spPr>
            <a:xfrm>
              <a:off x="649200" y="1504944"/>
              <a:ext cx="3596054" cy="761238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Ethernet</a:t>
              </a:r>
              <a:endParaRPr lang="en-US" kern="1200" dirty="0"/>
            </a:p>
          </p:txBody>
        </p:sp>
        <p:sp>
          <p:nvSpPr>
            <p:cNvPr id="52" name="Rounded Rectangle 4"/>
            <p:cNvSpPr/>
            <p:nvPr/>
          </p:nvSpPr>
          <p:spPr>
            <a:xfrm>
              <a:off x="1524000" y="1558436"/>
              <a:ext cx="2667000" cy="644652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IP</a:t>
              </a:r>
              <a:endParaRPr lang="en-US" kern="1200" dirty="0"/>
            </a:p>
          </p:txBody>
        </p:sp>
        <p:sp>
          <p:nvSpPr>
            <p:cNvPr id="53" name="Rounded Rectangle 4"/>
            <p:cNvSpPr/>
            <p:nvPr/>
          </p:nvSpPr>
          <p:spPr>
            <a:xfrm>
              <a:off x="1828800" y="1630973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54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55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79016" y="4368803"/>
            <a:ext cx="2667000" cy="859536"/>
            <a:chOff x="6172200" y="3181350"/>
            <a:chExt cx="2667000" cy="644652"/>
          </a:xfrm>
        </p:grpSpPr>
        <p:sp>
          <p:nvSpPr>
            <p:cNvPr id="57" name="Rounded Rectangle 4"/>
            <p:cNvSpPr/>
            <p:nvPr/>
          </p:nvSpPr>
          <p:spPr>
            <a:xfrm>
              <a:off x="6172200" y="3181350"/>
              <a:ext cx="2667000" cy="644652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IP</a:t>
              </a:r>
              <a:endParaRPr lang="en-US" kern="1200" dirty="0"/>
            </a:p>
          </p:txBody>
        </p:sp>
        <p:sp>
          <p:nvSpPr>
            <p:cNvPr id="58" name="Rounded Rectangle 4"/>
            <p:cNvSpPr/>
            <p:nvPr/>
          </p:nvSpPr>
          <p:spPr>
            <a:xfrm>
              <a:off x="6477000" y="3253887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59" name="Rounded Rectangle 4"/>
            <p:cNvSpPr/>
            <p:nvPr/>
          </p:nvSpPr>
          <p:spPr>
            <a:xfrm>
              <a:off x="7010400" y="3311037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60" name="Rounded Rectangle 4"/>
            <p:cNvSpPr/>
            <p:nvPr/>
          </p:nvSpPr>
          <p:spPr>
            <a:xfrm>
              <a:off x="7620000" y="3363791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583816" y="3389374"/>
            <a:ext cx="2286000" cy="685800"/>
            <a:chOff x="6477000" y="2446778"/>
            <a:chExt cx="2286000" cy="514350"/>
          </a:xfrm>
        </p:grpSpPr>
        <p:sp>
          <p:nvSpPr>
            <p:cNvPr id="62" name="Rounded Rectangle 4"/>
            <p:cNvSpPr/>
            <p:nvPr/>
          </p:nvSpPr>
          <p:spPr>
            <a:xfrm>
              <a:off x="6477000" y="2446778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63" name="Rounded Rectangle 4"/>
            <p:cNvSpPr/>
            <p:nvPr/>
          </p:nvSpPr>
          <p:spPr>
            <a:xfrm>
              <a:off x="7010400" y="2503928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64" name="Rounded Rectangle 4"/>
            <p:cNvSpPr/>
            <p:nvPr/>
          </p:nvSpPr>
          <p:spPr>
            <a:xfrm>
              <a:off x="7620000" y="2556682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117216" y="2406225"/>
            <a:ext cx="1676400" cy="539260"/>
            <a:chOff x="7010400" y="1709416"/>
            <a:chExt cx="1676400" cy="404445"/>
          </a:xfrm>
        </p:grpSpPr>
        <p:sp>
          <p:nvSpPr>
            <p:cNvPr id="66" name="Rounded Rectangle 4"/>
            <p:cNvSpPr/>
            <p:nvPr/>
          </p:nvSpPr>
          <p:spPr>
            <a:xfrm>
              <a:off x="7010400" y="1709416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67" name="Rounded Rectangle 4"/>
            <p:cNvSpPr/>
            <p:nvPr/>
          </p:nvSpPr>
          <p:spPr>
            <a:xfrm>
              <a:off x="7620000" y="1762170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612901" y="2400364"/>
            <a:ext cx="1676400" cy="539260"/>
            <a:chOff x="2362200" y="1688123"/>
            <a:chExt cx="1676400" cy="404445"/>
          </a:xfrm>
        </p:grpSpPr>
        <p:sp>
          <p:nvSpPr>
            <p:cNvPr id="69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70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6108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Digital vs. Analog Data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Digital</a:t>
            </a:r>
            <a:r>
              <a:rPr lang="en-US" dirty="0"/>
              <a:t> transmission involves discrete binary values (i.e., 0 or 1)</a:t>
            </a:r>
          </a:p>
          <a:p>
            <a:r>
              <a:rPr lang="en-US" b="1" dirty="0"/>
              <a:t>Analog</a:t>
            </a:r>
            <a:r>
              <a:rPr lang="en-US" dirty="0"/>
              <a:t> transmission involves continuous waves</a:t>
            </a:r>
          </a:p>
        </p:txBody>
      </p:sp>
      <p:pic>
        <p:nvPicPr>
          <p:cNvPr id="7" name="Picture 6" descr="c03f014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876800" y="4343400"/>
            <a:ext cx="4244686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191000"/>
            <a:ext cx="2895600" cy="16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419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73.69%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92E26-FDE8-24B1-8C24-6A9307E8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1800"/>
            <a:ext cx="7467600" cy="14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5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2F7ED8F-FD6A-35A8-55B3-D19C994C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20757"/>
            <a:ext cx="7351390" cy="5256243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B8FECF-45E5-C53C-375B-095B4E29983C}"/>
              </a:ext>
            </a:extLst>
          </p:cNvPr>
          <p:cNvSpPr/>
          <p:nvPr/>
        </p:nvSpPr>
        <p:spPr>
          <a:xfrm>
            <a:off x="907488" y="152400"/>
            <a:ext cx="881517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Destination Port 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(16 bits)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17855-4723-C06E-7C19-56AC5CDDBA0B}"/>
              </a:ext>
            </a:extLst>
          </p:cNvPr>
          <p:cNvSpPr/>
          <p:nvPr/>
        </p:nvSpPr>
        <p:spPr>
          <a:xfrm>
            <a:off x="3972006" y="152400"/>
            <a:ext cx="676194" cy="838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Unused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(6 bits)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3F7090-C1F6-0BE7-3FF0-18839A891A2B}"/>
              </a:ext>
            </a:extLst>
          </p:cNvPr>
          <p:cNvSpPr/>
          <p:nvPr/>
        </p:nvSpPr>
        <p:spPr>
          <a:xfrm>
            <a:off x="226982" y="150628"/>
            <a:ext cx="680506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Source Port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(16 bits)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287B6F-0DE4-9FFE-F552-9ABBBF75341C}"/>
              </a:ext>
            </a:extLst>
          </p:cNvPr>
          <p:cNvSpPr/>
          <p:nvPr/>
        </p:nvSpPr>
        <p:spPr>
          <a:xfrm>
            <a:off x="1789005" y="152400"/>
            <a:ext cx="818760" cy="83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Sequence Number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98158B-3146-8606-AC7C-9141A878619C}"/>
              </a:ext>
            </a:extLst>
          </p:cNvPr>
          <p:cNvSpPr/>
          <p:nvPr/>
        </p:nvSpPr>
        <p:spPr>
          <a:xfrm>
            <a:off x="2607765" y="152400"/>
            <a:ext cx="691263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ACK number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(32 bits)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D20727-F21E-89D5-5275-26CDB12AD616}"/>
              </a:ext>
            </a:extLst>
          </p:cNvPr>
          <p:cNvSpPr/>
          <p:nvPr/>
        </p:nvSpPr>
        <p:spPr>
          <a:xfrm>
            <a:off x="3299028" y="150628"/>
            <a:ext cx="672978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Header Length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22F4EC-C240-476E-C067-66626BFE869D}"/>
              </a:ext>
            </a:extLst>
          </p:cNvPr>
          <p:cNvSpPr/>
          <p:nvPr/>
        </p:nvSpPr>
        <p:spPr>
          <a:xfrm>
            <a:off x="4648200" y="152400"/>
            <a:ext cx="648017" cy="8382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Flags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(6 bits)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E1509F-567C-59D9-7B19-35E3D66E8AF8}"/>
              </a:ext>
            </a:extLst>
          </p:cNvPr>
          <p:cNvSpPr/>
          <p:nvPr/>
        </p:nvSpPr>
        <p:spPr>
          <a:xfrm>
            <a:off x="5296217" y="152400"/>
            <a:ext cx="715952" cy="838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Flow Control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87D81-C6DC-9D5E-AE85-D5D5852C3FBD}"/>
              </a:ext>
            </a:extLst>
          </p:cNvPr>
          <p:cNvSpPr/>
          <p:nvPr/>
        </p:nvSpPr>
        <p:spPr>
          <a:xfrm>
            <a:off x="6013371" y="152400"/>
            <a:ext cx="715952" cy="8382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CRC-16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95FCC1-E5F2-0158-F92F-5572029967CA}"/>
              </a:ext>
            </a:extLst>
          </p:cNvPr>
          <p:cNvSpPr/>
          <p:nvPr/>
        </p:nvSpPr>
        <p:spPr>
          <a:xfrm>
            <a:off x="6729323" y="152400"/>
            <a:ext cx="715952" cy="8382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Urgent Pointer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E19C2B-008C-EC41-354D-0C1E2E9AA87B}"/>
              </a:ext>
            </a:extLst>
          </p:cNvPr>
          <p:cNvSpPr/>
          <p:nvPr/>
        </p:nvSpPr>
        <p:spPr>
          <a:xfrm>
            <a:off x="7457980" y="149418"/>
            <a:ext cx="715952" cy="838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Options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721641-58E6-078D-A427-CE91587E2E50}"/>
              </a:ext>
            </a:extLst>
          </p:cNvPr>
          <p:cNvSpPr/>
          <p:nvPr/>
        </p:nvSpPr>
        <p:spPr>
          <a:xfrm>
            <a:off x="8181616" y="150628"/>
            <a:ext cx="715952" cy="838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User Data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(varies)</a:t>
            </a:r>
          </a:p>
        </p:txBody>
      </p:sp>
    </p:spTree>
    <p:extLst>
      <p:ext uri="{BB962C8B-B14F-4D97-AF65-F5344CB8AC3E}">
        <p14:creationId xmlns:p14="http://schemas.microsoft.com/office/powerpoint/2010/main" val="92428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73.3%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7B662-F5DE-B73B-4FA7-B2C1E099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24200"/>
            <a:ext cx="7620000" cy="9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646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Datagram Protocol (UDP)</a:t>
            </a:r>
          </a:p>
          <a:p>
            <a:pPr lvl="1"/>
            <a:r>
              <a:rPr lang="en-US" dirty="0"/>
              <a:t>Operates at the transport layer</a:t>
            </a:r>
          </a:p>
          <a:p>
            <a:pPr lvl="1"/>
            <a:r>
              <a:rPr lang="en-US" dirty="0"/>
              <a:t>PDU called a datagram</a:t>
            </a:r>
          </a:p>
          <a:p>
            <a:pPr lvl="1"/>
            <a:r>
              <a:rPr lang="en-US" dirty="0"/>
              <a:t>Used in time-sensitive situations, for control messages, or when reliability is handled by the application layer</a:t>
            </a:r>
          </a:p>
          <a:p>
            <a:pPr lvl="1"/>
            <a:r>
              <a:rPr lang="en-US" dirty="0"/>
              <a:t>32-64 bits (4-8 bytes) of overhead</a:t>
            </a:r>
          </a:p>
          <a:p>
            <a:pPr lvl="2"/>
            <a:r>
              <a:rPr lang="en-US" dirty="0"/>
              <a:t>Source port is optional in IPv4 and IPv6, Checksum is optional in IPv4</a:t>
            </a:r>
          </a:p>
          <a:p>
            <a:pPr lvl="1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698366" y="5560828"/>
            <a:ext cx="3747268" cy="839972"/>
            <a:chOff x="2444000" y="5015080"/>
            <a:chExt cx="3747268" cy="839972"/>
          </a:xfrm>
        </p:grpSpPr>
        <p:sp>
          <p:nvSpPr>
            <p:cNvPr id="5" name="Rectangle 4"/>
            <p:cNvSpPr/>
            <p:nvPr/>
          </p:nvSpPr>
          <p:spPr>
            <a:xfrm>
              <a:off x="3124506" y="5016852"/>
              <a:ext cx="881517" cy="8382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Destination Port 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44000" y="5015080"/>
              <a:ext cx="680506" cy="838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Source Port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15548" y="5015080"/>
              <a:ext cx="672978" cy="838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Length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8526" y="5016852"/>
              <a:ext cx="777265" cy="838200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Checksum</a:t>
              </a:r>
            </a:p>
            <a:p>
              <a:pPr algn="ctr"/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(16 bits)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75316" y="5016852"/>
              <a:ext cx="715952" cy="838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User Data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(varies)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32876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94.26%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1DA06-A93A-DE2C-D686-E9932AC5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438400"/>
            <a:ext cx="7543800" cy="27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767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Network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7696200" cy="5440362"/>
          </a:xfrm>
        </p:spPr>
        <p:txBody>
          <a:bodyPr>
            <a:normAutofit lnSpcReduction="10000"/>
          </a:bodyPr>
          <a:lstStyle/>
          <a:p>
            <a:pPr marL="341313" indent="-341313"/>
            <a:r>
              <a:rPr lang="en-US" dirty="0"/>
              <a:t>Dynamic addressing</a:t>
            </a:r>
          </a:p>
          <a:p>
            <a:pPr marL="741363" lvl="1" indent="-341313"/>
            <a:r>
              <a:rPr lang="en-US" dirty="0"/>
              <a:t>Configuring each device manually is time consuming</a:t>
            </a:r>
          </a:p>
          <a:p>
            <a:pPr marL="741363" lvl="1" indent="-341313"/>
            <a:r>
              <a:rPr lang="en-US" dirty="0"/>
              <a:t>Assigning addresses permanently can be inefficient when devices are not connected to network</a:t>
            </a:r>
          </a:p>
          <a:p>
            <a:pPr marL="741363" lvl="1" indent="-341313"/>
            <a:r>
              <a:rPr lang="en-US" dirty="0"/>
              <a:t>A server can be designated to supply IP addresses automatically</a:t>
            </a:r>
          </a:p>
          <a:p>
            <a:pPr marL="741363" lvl="1" indent="-341313"/>
            <a:r>
              <a:rPr lang="en-US" dirty="0"/>
              <a:t>Dynamic Host Configuration Protocol (</a:t>
            </a:r>
            <a:r>
              <a:rPr lang="en-US" b="1" dirty="0"/>
              <a:t>DHCP</a:t>
            </a:r>
            <a:r>
              <a:rPr lang="en-US" dirty="0"/>
              <a:t>)</a:t>
            </a:r>
          </a:p>
          <a:p>
            <a:pPr marL="1141413" lvl="2" indent="-341313"/>
            <a:r>
              <a:rPr lang="en-US" dirty="0"/>
              <a:t>Most common protocol for dynamic addressing </a:t>
            </a:r>
          </a:p>
          <a:p>
            <a:pPr marL="1141413" lvl="2" indent="-341313"/>
            <a:r>
              <a:rPr lang="en-US" dirty="0"/>
              <a:t>Device (e.g., laptop) sends out broadcast message requesting an IP address</a:t>
            </a:r>
          </a:p>
          <a:p>
            <a:pPr marL="1141413" lvl="2" indent="-341313"/>
            <a:r>
              <a:rPr lang="en-US" dirty="0"/>
              <a:t>DHCP server responds with assigned network layer address and its subnet mask</a:t>
            </a:r>
          </a:p>
          <a:p>
            <a:pPr marL="1141413" lvl="2" indent="-341313"/>
            <a:r>
              <a:rPr lang="en-US" dirty="0"/>
              <a:t>Addresses are “leased” for a length of time from a list of authorized addresses</a:t>
            </a:r>
          </a:p>
        </p:txBody>
      </p:sp>
    </p:spTree>
    <p:extLst>
      <p:ext uri="{BB962C8B-B14F-4D97-AF65-F5344CB8AC3E}">
        <p14:creationId xmlns:p14="http://schemas.microsoft.com/office/powerpoint/2010/main" val="23911164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7696200" cy="4267199"/>
          </a:xfrm>
        </p:spPr>
        <p:txBody>
          <a:bodyPr>
            <a:normAutofit/>
          </a:bodyPr>
          <a:lstStyle/>
          <a:p>
            <a:r>
              <a:rPr lang="en-US" dirty="0"/>
              <a:t>MAC stands for Media Access Control</a:t>
            </a:r>
          </a:p>
          <a:p>
            <a:r>
              <a:rPr lang="en-US" dirty="0"/>
              <a:t>Also known as Physical Address</a:t>
            </a:r>
          </a:p>
          <a:p>
            <a:r>
              <a:rPr lang="en-US" dirty="0"/>
              <a:t>Unique 12-digit hexadecimal number that identifies a device on a network</a:t>
            </a:r>
          </a:p>
          <a:p>
            <a:r>
              <a:rPr lang="en-US" dirty="0"/>
              <a:t>Looks like this: 00-B0-D0-63-C2-26</a:t>
            </a:r>
          </a:p>
          <a:p>
            <a:r>
              <a:rPr lang="en-US" dirty="0"/>
              <a:t>Each device has a unique MAC address</a:t>
            </a:r>
          </a:p>
          <a:p>
            <a:r>
              <a:rPr lang="en-US" dirty="0"/>
              <a:t>Decided during manufacturing and hard-coded on the chip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5194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15.15%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C1A84-F8C4-FC87-F134-E33424FA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352800"/>
            <a:ext cx="7848600" cy="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164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94247A-26D8-0488-123A-3AC07107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175" y="304800"/>
            <a:ext cx="177165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8EA91-94C0-425C-EE6A-39988D91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58" y="1219200"/>
            <a:ext cx="6443370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719B4-2604-52C5-8CA3-8768BFBAE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86" y="3352800"/>
            <a:ext cx="6640627" cy="30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Network Layer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Protocol (IP)</a:t>
            </a:r>
          </a:p>
          <a:p>
            <a:pPr lvl="1"/>
            <a:r>
              <a:rPr lang="en-US" dirty="0"/>
              <a:t>IP version 4 (IPv4)</a:t>
            </a:r>
          </a:p>
          <a:p>
            <a:pPr lvl="2"/>
            <a:r>
              <a:rPr lang="en-US" dirty="0"/>
              <a:t>Most common version of IP used</a:t>
            </a:r>
          </a:p>
          <a:p>
            <a:pPr lvl="2"/>
            <a:r>
              <a:rPr lang="en-US" dirty="0"/>
              <a:t>32-bit addresses (2</a:t>
            </a:r>
            <a:r>
              <a:rPr lang="en-US" baseline="30000" dirty="0"/>
              <a:t>32</a:t>
            </a:r>
            <a:r>
              <a:rPr lang="en-US" dirty="0"/>
              <a:t> or ~4.29 billion possible)</a:t>
            </a:r>
          </a:p>
          <a:p>
            <a:pPr lvl="2"/>
            <a:r>
              <a:rPr lang="en-US" dirty="0"/>
              <a:t>Exhaustion of address space</a:t>
            </a:r>
          </a:p>
          <a:p>
            <a:pPr lvl="1"/>
            <a:r>
              <a:rPr lang="en-US" dirty="0"/>
              <a:t>IP version 6 (IPv6)</a:t>
            </a:r>
          </a:p>
          <a:p>
            <a:pPr lvl="2"/>
            <a:r>
              <a:rPr lang="en-US" dirty="0"/>
              <a:t>128-bit addresses (2</a:t>
            </a:r>
            <a:r>
              <a:rPr lang="en-US" baseline="30000" dirty="0"/>
              <a:t>128</a:t>
            </a:r>
            <a:r>
              <a:rPr lang="en-US" dirty="0"/>
              <a:t> or ~3.4 × 10</a:t>
            </a:r>
            <a:r>
              <a:rPr lang="en-US" baseline="30000" dirty="0"/>
              <a:t>38</a:t>
            </a:r>
            <a:r>
              <a:rPr lang="en-US" dirty="0"/>
              <a:t> possible)</a:t>
            </a:r>
          </a:p>
          <a:p>
            <a:pPr lvl="2"/>
            <a:r>
              <a:rPr lang="en-US" dirty="0"/>
              <a:t>Slowly being adopted due to IPv4 exhaustion</a:t>
            </a:r>
          </a:p>
        </p:txBody>
      </p:sp>
    </p:spTree>
    <p:extLst>
      <p:ext uri="{BB962C8B-B14F-4D97-AF65-F5344CB8AC3E}">
        <p14:creationId xmlns:p14="http://schemas.microsoft.com/office/powerpoint/2010/main" val="294327333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100%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51860-786E-79F1-9F71-6B13DB68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71800"/>
            <a:ext cx="7924800" cy="14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256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Types of Routing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5603" indent="-341313"/>
            <a:r>
              <a:rPr lang="en-US" b="1" dirty="0"/>
              <a:t>Centralized Routing</a:t>
            </a:r>
          </a:p>
          <a:p>
            <a:pPr marL="741363" lvl="1" indent="-341313"/>
            <a:r>
              <a:rPr lang="en-US" dirty="0"/>
              <a:t>Routing decisions made by one computer</a:t>
            </a:r>
          </a:p>
          <a:p>
            <a:pPr marL="741363" lvl="1" indent="-341313"/>
            <a:r>
              <a:rPr lang="en-US" dirty="0"/>
              <a:t>All computers are connected to this one computer</a:t>
            </a:r>
          </a:p>
          <a:p>
            <a:pPr marL="375603" indent="-341313"/>
            <a:r>
              <a:rPr lang="en-US" b="1" dirty="0"/>
              <a:t>Decentralized Routing</a:t>
            </a:r>
          </a:p>
          <a:p>
            <a:pPr lvl="1"/>
            <a:r>
              <a:rPr lang="en-US" dirty="0"/>
              <a:t>Decisions made by each node independently of one another </a:t>
            </a:r>
          </a:p>
          <a:p>
            <a:pPr lvl="1"/>
            <a:r>
              <a:rPr lang="en-US" dirty="0"/>
              <a:t>Information needs to be exchanged to prepare routing tables</a:t>
            </a:r>
          </a:p>
        </p:txBody>
      </p:sp>
    </p:spTree>
    <p:extLst>
      <p:ext uri="{BB962C8B-B14F-4D97-AF65-F5344CB8AC3E}">
        <p14:creationId xmlns:p14="http://schemas.microsoft.com/office/powerpoint/2010/main" val="42260128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61.81%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A18BD-8143-5897-4884-34AD3596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19400"/>
            <a:ext cx="8077200" cy="144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150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Decentralized Routing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7696200" cy="5440362"/>
          </a:xfrm>
        </p:spPr>
        <p:txBody>
          <a:bodyPr>
            <a:normAutofit lnSpcReduction="10000"/>
          </a:bodyPr>
          <a:lstStyle/>
          <a:p>
            <a:pPr marL="375603" indent="-341313"/>
            <a:r>
              <a:rPr lang="en-US" b="1" dirty="0"/>
              <a:t>Static</a:t>
            </a:r>
          </a:p>
          <a:p>
            <a:pPr marL="867093" lvl="1" indent="-341313"/>
            <a:r>
              <a:rPr lang="en-US" dirty="0"/>
              <a:t>All computers make their own routing decisions</a:t>
            </a:r>
          </a:p>
          <a:p>
            <a:pPr marL="867093" lvl="1" indent="-341313"/>
            <a:r>
              <a:rPr lang="en-US" dirty="0"/>
              <a:t>Routing table manually configured by network managers in MANs and WANs</a:t>
            </a:r>
          </a:p>
          <a:p>
            <a:pPr marL="867093" lvl="1" indent="-341313"/>
            <a:r>
              <a:rPr lang="en-US" dirty="0"/>
              <a:t>One individual or committee develops for LANs and Backbone networks</a:t>
            </a:r>
          </a:p>
          <a:p>
            <a:pPr marL="867093" lvl="1" indent="-341313"/>
            <a:r>
              <a:rPr lang="en-US" dirty="0"/>
              <a:t>Local adjustments when computers added or removed</a:t>
            </a:r>
          </a:p>
          <a:p>
            <a:pPr marL="375603" indent="-341313"/>
            <a:r>
              <a:rPr lang="en-US" b="1" dirty="0"/>
              <a:t>Dynamic</a:t>
            </a:r>
          </a:p>
          <a:p>
            <a:pPr marL="867093" lvl="1" indent="-341313"/>
            <a:r>
              <a:rPr lang="en-US" dirty="0"/>
              <a:t>Routing decisions made by individual computers</a:t>
            </a:r>
          </a:p>
          <a:p>
            <a:pPr marL="867093" lvl="1" indent="-341313"/>
            <a:r>
              <a:rPr lang="en-US" dirty="0"/>
              <a:t>Routing tables updated periodically</a:t>
            </a:r>
          </a:p>
          <a:p>
            <a:pPr marL="867093" lvl="1" indent="-341313"/>
            <a:r>
              <a:rPr lang="en-US" dirty="0"/>
              <a:t>Routers exchange information using </a:t>
            </a:r>
            <a:r>
              <a:rPr lang="en-US" b="1" dirty="0"/>
              <a:t>protocols</a:t>
            </a:r>
            <a:r>
              <a:rPr lang="en-US" dirty="0"/>
              <a:t> to update tables</a:t>
            </a:r>
          </a:p>
          <a:p>
            <a:pPr marL="867093" lvl="1" indent="-341313"/>
            <a:r>
              <a:rPr lang="en-US" dirty="0"/>
              <a:t>Used when there are multiple routes through a network</a:t>
            </a:r>
          </a:p>
        </p:txBody>
      </p:sp>
    </p:spTree>
    <p:extLst>
      <p:ext uri="{BB962C8B-B14F-4D97-AF65-F5344CB8AC3E}">
        <p14:creationId xmlns:p14="http://schemas.microsoft.com/office/powerpoint/2010/main" val="4810147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93.87%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E0404-B30D-6145-C07B-7A012D1E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263" y="1295400"/>
            <a:ext cx="4323474" cy="54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606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110859-61C5-4430-495B-1F3A3BF6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116" y="0"/>
            <a:ext cx="558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740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79.82%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6A7A-05A3-6D76-97C5-78DFCD6C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743200"/>
            <a:ext cx="7848600" cy="26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21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Routing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1313" indent="-341313"/>
            <a:r>
              <a:rPr lang="en-US" dirty="0"/>
              <a:t>Dynamic routing algorithms</a:t>
            </a:r>
          </a:p>
          <a:p>
            <a:pPr marL="741363" lvl="1" indent="-341313"/>
            <a:r>
              <a:rPr lang="en-US" b="1" dirty="0"/>
              <a:t>Distance vector</a:t>
            </a:r>
            <a:r>
              <a:rPr lang="en-US" dirty="0"/>
              <a:t>: routers count the number of “hops” along a route</a:t>
            </a:r>
          </a:p>
          <a:p>
            <a:pPr marL="1141413" lvl="2" indent="-341313"/>
            <a:r>
              <a:rPr lang="en-US" dirty="0"/>
              <a:t>Computers periodically exchange information about hop count, speed of the circuits in the route, and how busy they are</a:t>
            </a:r>
          </a:p>
          <a:p>
            <a:pPr marL="741363" lvl="1" indent="-341313"/>
            <a:r>
              <a:rPr lang="en-US" b="1" dirty="0"/>
              <a:t>Link state: </a:t>
            </a:r>
            <a:r>
              <a:rPr lang="en-US" dirty="0"/>
              <a:t>computers or routers track the number of hops, circuit speed, and traffic congestion</a:t>
            </a:r>
          </a:p>
          <a:p>
            <a:pPr marL="1141413" lvl="2" indent="-341313"/>
            <a:r>
              <a:rPr lang="en-US" dirty="0"/>
              <a:t>Opposed to just knowing the distance, determines how fast each possible route is</a:t>
            </a:r>
          </a:p>
          <a:p>
            <a:pPr marL="1141413" lvl="2" indent="-341313"/>
            <a:r>
              <a:rPr lang="en-US" dirty="0"/>
              <a:t>Provides more reliable, up to date paths to destinations</a:t>
            </a:r>
          </a:p>
        </p:txBody>
      </p:sp>
    </p:spTree>
    <p:extLst>
      <p:ext uri="{BB962C8B-B14F-4D97-AF65-F5344CB8AC3E}">
        <p14:creationId xmlns:p14="http://schemas.microsoft.com/office/powerpoint/2010/main" val="15284325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27.14%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76643-E4BE-4859-28A6-F9C7EA83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09800"/>
            <a:ext cx="7772400" cy="40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41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Routing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1313" indent="-341313"/>
            <a:r>
              <a:rPr lang="en-US" b="1" dirty="0"/>
              <a:t>Routing Information Protocol (RIP)</a:t>
            </a:r>
          </a:p>
          <a:p>
            <a:pPr marL="741363" lvl="1" indent="-341313"/>
            <a:r>
              <a:rPr lang="en-US" dirty="0"/>
              <a:t>Dynamic distance vector protocol used in smaller networks</a:t>
            </a:r>
          </a:p>
          <a:p>
            <a:pPr marL="741363" lvl="1" indent="-341313"/>
            <a:r>
              <a:rPr lang="en-US" dirty="0"/>
              <a:t>Operation</a:t>
            </a:r>
          </a:p>
          <a:p>
            <a:pPr marL="1141413" lvl="2" indent="-341313"/>
            <a:r>
              <a:rPr lang="en-US" dirty="0"/>
              <a:t>Network manager builds the routing table</a:t>
            </a:r>
          </a:p>
          <a:p>
            <a:pPr marL="1141413" lvl="2" indent="-341313"/>
            <a:r>
              <a:rPr lang="en-US" dirty="0"/>
              <a:t>Routing tables broadcast periodically</a:t>
            </a:r>
          </a:p>
          <a:p>
            <a:pPr marL="1141413" lvl="2" indent="-341313"/>
            <a:r>
              <a:rPr lang="en-US" dirty="0"/>
              <a:t>When new computers are added, router counts “hops” and selects the shortest route</a:t>
            </a:r>
          </a:p>
          <a:p>
            <a:pPr marL="741363" lvl="1" indent="-34131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8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6A6B0-26BC-9503-1D09-8E5AD1BA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5397"/>
            <a:ext cx="9144000" cy="47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066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Routing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1313" indent="-341313"/>
            <a:r>
              <a:rPr lang="en-US" b="1" dirty="0"/>
              <a:t>Open Shortest Path First (OSPF)</a:t>
            </a:r>
          </a:p>
          <a:p>
            <a:pPr marL="741363" lvl="1" indent="-341313"/>
            <a:r>
              <a:rPr lang="en-US" dirty="0"/>
              <a:t>Dynamic hybrid interior routing protocol</a:t>
            </a:r>
          </a:p>
          <a:p>
            <a:pPr marL="741363" lvl="1" indent="-341313"/>
            <a:r>
              <a:rPr lang="en-US" dirty="0"/>
              <a:t>Commonly used on the internet and large enterprise networks</a:t>
            </a:r>
          </a:p>
          <a:p>
            <a:pPr marL="741363" lvl="1" indent="-341313"/>
            <a:r>
              <a:rPr lang="en-US" dirty="0"/>
              <a:t>More reliable paths less burdensome to the network because only updates sent</a:t>
            </a:r>
          </a:p>
          <a:p>
            <a:pPr marL="741363" lvl="1" indent="-341313"/>
            <a:r>
              <a:rPr lang="en-US" dirty="0"/>
              <a:t>Uses the number of computers on the route, network traffic, and error rates to select the best route</a:t>
            </a:r>
          </a:p>
          <a:p>
            <a:pPr marL="741363" lvl="1" indent="-34131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694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Routing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Enhanced Interior Gateway Routing Protocol (EIGRP)</a:t>
            </a:r>
          </a:p>
          <a:p>
            <a:pPr lvl="1"/>
            <a:r>
              <a:rPr lang="en-US" sz="2000" dirty="0"/>
              <a:t>A dynamic hybrid interior routing protocol (developed by Cisco)</a:t>
            </a:r>
          </a:p>
          <a:p>
            <a:pPr lvl="2"/>
            <a:r>
              <a:rPr lang="en-US" sz="2000" dirty="0"/>
              <a:t>Hybrid because some features act like distance vector and others like link-state protocols</a:t>
            </a:r>
          </a:p>
          <a:p>
            <a:pPr lvl="1"/>
            <a:r>
              <a:rPr lang="en-US" sz="2000" dirty="0"/>
              <a:t>Commonly used inside organizations</a:t>
            </a:r>
          </a:p>
          <a:p>
            <a:pPr lvl="1"/>
            <a:r>
              <a:rPr lang="en-US" sz="2000" dirty="0"/>
              <a:t>Records transmission capacity, delay time, reliability and load for all paths</a:t>
            </a:r>
          </a:p>
          <a:p>
            <a:pPr lvl="1"/>
            <a:r>
              <a:rPr lang="en-US" sz="2000" dirty="0"/>
              <a:t>Keeps the routing tables for its neighbors and uses this information in its routing decisions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363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Routing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1313" indent="-341313"/>
            <a:r>
              <a:rPr lang="en-US" dirty="0"/>
              <a:t>If each network uses a different protocol internally, how are they able to communicate?</a:t>
            </a:r>
          </a:p>
          <a:p>
            <a:pPr marL="341313" indent="-341313"/>
            <a:r>
              <a:rPr lang="en-US" b="1" dirty="0"/>
              <a:t>Border Gateway Protocol (BGP)</a:t>
            </a:r>
          </a:p>
          <a:p>
            <a:pPr marL="741363" lvl="1" indent="-341313"/>
            <a:r>
              <a:rPr lang="en-US" dirty="0"/>
              <a:t>Dynamic distance vector protocol used for exterior routing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Far more complex than interior routing protocols so rarely used inside companies; hard to administer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 routing info only on selected routes (e.g., preferred or best route)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Used on the internet to exchange routing information between large sections (autonomous systems) of the internet</a:t>
            </a:r>
          </a:p>
          <a:p>
            <a:pPr marL="741363" lvl="1" indent="-34131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792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94.99%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E79D8-BD07-3518-1577-8FD417A3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7924800" cy="32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64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Multicasting (Communication)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1295400"/>
            <a:ext cx="76962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Unicast</a:t>
            </a:r>
            <a:r>
              <a:rPr lang="en-US" dirty="0"/>
              <a:t> - one computer to another computer</a:t>
            </a:r>
          </a:p>
          <a:p>
            <a:r>
              <a:rPr lang="en-US" b="1" dirty="0"/>
              <a:t>Broadcast</a:t>
            </a:r>
            <a:r>
              <a:rPr lang="en-US" dirty="0"/>
              <a:t> - one computer to all computers in the network</a:t>
            </a:r>
          </a:p>
          <a:p>
            <a:r>
              <a:rPr lang="en-US" b="1" dirty="0"/>
              <a:t>Multicast</a:t>
            </a:r>
            <a:r>
              <a:rPr lang="en-US" dirty="0"/>
              <a:t> - one computer to a group of computers (e.g., videoconference)</a:t>
            </a:r>
          </a:p>
          <a:p>
            <a:pPr lvl="1"/>
            <a:r>
              <a:rPr lang="en-US" dirty="0"/>
              <a:t>Same data needs to reach multiple receivers and avoid transmitting it once for each receiver</a:t>
            </a:r>
          </a:p>
          <a:p>
            <a:pPr lvl="2"/>
            <a:r>
              <a:rPr lang="en-US" dirty="0"/>
              <a:t>In IP multicast, hosts dynamically join and leave multicast groups using Internet Group Management Protocol (IGMP)</a:t>
            </a:r>
          </a:p>
          <a:p>
            <a:pPr lvl="2"/>
            <a:r>
              <a:rPr lang="en-US" dirty="0"/>
              <a:t>The multicast group is assigned a special IP address</a:t>
            </a:r>
          </a:p>
          <a:p>
            <a:pPr lvl="3"/>
            <a:r>
              <a:rPr lang="en-US" dirty="0"/>
              <a:t>All messages with this IP address routed to onto the subnet that contains requesting computer</a:t>
            </a:r>
          </a:p>
          <a:p>
            <a:pPr lvl="2"/>
            <a:r>
              <a:rPr lang="en-US" dirty="0"/>
              <a:t>If I decide to leave the videoconference, my computer sends an IGMP message to the computer performing routing to remove me from the multicast group.</a:t>
            </a:r>
          </a:p>
        </p:txBody>
      </p:sp>
    </p:spTree>
    <p:extLst>
      <p:ext uri="{BB962C8B-B14F-4D97-AF65-F5344CB8AC3E}">
        <p14:creationId xmlns:p14="http://schemas.microsoft.com/office/powerpoint/2010/main" val="26105966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66.93%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4F75B-D571-1A4A-1D3D-6B640382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510203"/>
            <a:ext cx="7848600" cy="27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7217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TCP/IP Example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1313" indent="-341313"/>
            <a:r>
              <a:rPr lang="en-US" dirty="0"/>
              <a:t>When my computer dials into a TCP/IP network it must be given 4 pieces of info to operate, provided by DHCP server or config file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Device’s own IP address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Subnet mask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IP address of default gateway (most commonly the router)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IP address of at least one DNS server</a:t>
            </a:r>
          </a:p>
        </p:txBody>
      </p:sp>
    </p:spTree>
    <p:extLst>
      <p:ext uri="{BB962C8B-B14F-4D97-AF65-F5344CB8AC3E}">
        <p14:creationId xmlns:p14="http://schemas.microsoft.com/office/powerpoint/2010/main" val="30464164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66.8%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50C2A-BE43-6856-05F5-20E83D4F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60889"/>
            <a:ext cx="6858000" cy="50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300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Exhaustion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1"/>
            <a:ext cx="7696200" cy="1295400"/>
          </a:xfrm>
        </p:spPr>
        <p:txBody>
          <a:bodyPr>
            <a:normAutofit/>
          </a:bodyPr>
          <a:lstStyle/>
          <a:p>
            <a:r>
              <a:rPr lang="en-US" dirty="0"/>
              <a:t>The Internet Corporation for Assigned Names and Numbers (ICANN) is the entity that creates and distributes all IP addresses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26607-188D-F498-A7E7-46CDA247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89347"/>
            <a:ext cx="4048274" cy="17874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ADF206-2118-9E2B-C8AD-70C4553E572F}"/>
              </a:ext>
            </a:extLst>
          </p:cNvPr>
          <p:cNvSpPr txBox="1">
            <a:spLocks/>
          </p:cNvSpPr>
          <p:nvPr/>
        </p:nvSpPr>
        <p:spPr>
          <a:xfrm>
            <a:off x="1143000" y="5029200"/>
            <a:ext cx="76962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= 4,294,967,296 unique IP addresses</a:t>
            </a:r>
          </a:p>
          <a:p>
            <a:r>
              <a:rPr lang="en-US" dirty="0"/>
              <a:t>We have more devices than that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82122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62.58%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7E51E-5715-719F-0A70-8DD2D9AE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001465"/>
            <a:ext cx="7848600" cy="12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87.74%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7BDDF-1A5B-1350-0D7E-877ED2C8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83688"/>
            <a:ext cx="7696200" cy="2558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4176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Datagram Protocol (UDP)</a:t>
            </a:r>
          </a:p>
          <a:p>
            <a:pPr lvl="1"/>
            <a:r>
              <a:rPr lang="en-US" dirty="0"/>
              <a:t>Operates at the transport layer</a:t>
            </a:r>
          </a:p>
          <a:p>
            <a:pPr lvl="1"/>
            <a:r>
              <a:rPr lang="en-US" dirty="0"/>
              <a:t>PDU called a datagram</a:t>
            </a:r>
          </a:p>
          <a:p>
            <a:pPr lvl="1"/>
            <a:r>
              <a:rPr lang="en-US" dirty="0"/>
              <a:t>Used in time-sensitive situations, for control messages, or when reliability is handled by the application layer</a:t>
            </a:r>
          </a:p>
          <a:p>
            <a:pPr lvl="1"/>
            <a:r>
              <a:rPr lang="en-US" dirty="0"/>
              <a:t>32-64 bits (4-8 bytes) of overhead</a:t>
            </a:r>
          </a:p>
          <a:p>
            <a:pPr lvl="2"/>
            <a:r>
              <a:rPr lang="en-US" dirty="0"/>
              <a:t>Source port is optional in IPv4 and IPv6, Checksum is optional in IPv4</a:t>
            </a:r>
          </a:p>
          <a:p>
            <a:pPr lvl="1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698366" y="5560828"/>
            <a:ext cx="3747268" cy="839972"/>
            <a:chOff x="2444000" y="5015080"/>
            <a:chExt cx="3747268" cy="839972"/>
          </a:xfrm>
        </p:grpSpPr>
        <p:sp>
          <p:nvSpPr>
            <p:cNvPr id="5" name="Rectangle 4"/>
            <p:cNvSpPr/>
            <p:nvPr/>
          </p:nvSpPr>
          <p:spPr>
            <a:xfrm>
              <a:off x="3124506" y="5016852"/>
              <a:ext cx="881517" cy="8382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Destination Port 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44000" y="5015080"/>
              <a:ext cx="680506" cy="838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Source Port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15548" y="5015080"/>
              <a:ext cx="672978" cy="838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Length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8526" y="5016852"/>
              <a:ext cx="777265" cy="838200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Checksum</a:t>
              </a:r>
            </a:p>
            <a:p>
              <a:pPr algn="ctr"/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(16 bits)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75316" y="5016852"/>
              <a:ext cx="715952" cy="838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User Data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(varies)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9862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88.44%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DFF7E-9E1D-ED20-0B9B-FC746DA7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38400"/>
            <a:ext cx="7315200" cy="29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35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94247A-26D8-0488-123A-3AC07107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175" y="304800"/>
            <a:ext cx="177165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CD7FB-AFC5-B48F-D5C0-17124658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895600"/>
            <a:ext cx="7086600" cy="148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278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23.76%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FBFCA-1AAB-8949-40BF-70388164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67000"/>
            <a:ext cx="7772400" cy="18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252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Network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7696200" cy="5440362"/>
          </a:xfrm>
        </p:spPr>
        <p:txBody>
          <a:bodyPr>
            <a:normAutofit lnSpcReduction="10000"/>
          </a:bodyPr>
          <a:lstStyle/>
          <a:p>
            <a:pPr marL="341313" indent="-341313"/>
            <a:r>
              <a:rPr lang="en-US" dirty="0"/>
              <a:t>Dynamic addressing</a:t>
            </a:r>
          </a:p>
          <a:p>
            <a:pPr marL="741363" lvl="1" indent="-341313"/>
            <a:r>
              <a:rPr lang="en-US" dirty="0"/>
              <a:t>Configuring each device manually is time consuming</a:t>
            </a:r>
          </a:p>
          <a:p>
            <a:pPr marL="741363" lvl="1" indent="-341313"/>
            <a:r>
              <a:rPr lang="en-US" dirty="0"/>
              <a:t>Assigning addresses permanently can be inefficient when devices are not connected to network</a:t>
            </a:r>
          </a:p>
          <a:p>
            <a:pPr marL="741363" lvl="1" indent="-341313"/>
            <a:r>
              <a:rPr lang="en-US" dirty="0"/>
              <a:t>A server can be designated to supply IP addresses automatically</a:t>
            </a:r>
          </a:p>
          <a:p>
            <a:pPr marL="741363" lvl="1" indent="-341313"/>
            <a:r>
              <a:rPr lang="en-US" dirty="0"/>
              <a:t>Dynamic Host Configuration Protocol (</a:t>
            </a:r>
            <a:r>
              <a:rPr lang="en-US" b="1" dirty="0"/>
              <a:t>DHCP</a:t>
            </a:r>
            <a:r>
              <a:rPr lang="en-US" dirty="0"/>
              <a:t>)</a:t>
            </a:r>
          </a:p>
          <a:p>
            <a:pPr marL="1141413" lvl="2" indent="-341313"/>
            <a:r>
              <a:rPr lang="en-US" dirty="0"/>
              <a:t>Most common protocol for dynamic addressing </a:t>
            </a:r>
          </a:p>
          <a:p>
            <a:pPr marL="1141413" lvl="2" indent="-341313"/>
            <a:r>
              <a:rPr lang="en-US" dirty="0"/>
              <a:t>Device (e.g., laptop) sends out broadcast message requesting an IP address</a:t>
            </a:r>
          </a:p>
          <a:p>
            <a:pPr marL="1141413" lvl="2" indent="-341313"/>
            <a:r>
              <a:rPr lang="en-US" dirty="0"/>
              <a:t>DHCP server responds with assigned network layer address and its subnet mask</a:t>
            </a:r>
          </a:p>
          <a:p>
            <a:pPr marL="1141413" lvl="2" indent="-341313"/>
            <a:r>
              <a:rPr lang="en-US" dirty="0"/>
              <a:t>Addresses are “leased” for a length of time from a list of authorized addresses</a:t>
            </a:r>
          </a:p>
        </p:txBody>
      </p:sp>
    </p:spTree>
    <p:extLst>
      <p:ext uri="{BB962C8B-B14F-4D97-AF65-F5344CB8AC3E}">
        <p14:creationId xmlns:p14="http://schemas.microsoft.com/office/powerpoint/2010/main" val="368359842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Multicasting (Communication)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1295400"/>
            <a:ext cx="76962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Unicast</a:t>
            </a:r>
            <a:r>
              <a:rPr lang="en-US" dirty="0"/>
              <a:t> - one computer to another computer</a:t>
            </a:r>
          </a:p>
          <a:p>
            <a:r>
              <a:rPr lang="en-US" b="1" dirty="0"/>
              <a:t>Broadcast</a:t>
            </a:r>
            <a:r>
              <a:rPr lang="en-US" dirty="0"/>
              <a:t> - one computer to all computers in the network</a:t>
            </a:r>
          </a:p>
          <a:p>
            <a:r>
              <a:rPr lang="en-US" b="1" dirty="0"/>
              <a:t>Multicast</a:t>
            </a:r>
            <a:r>
              <a:rPr lang="en-US" dirty="0"/>
              <a:t> - one computer to a group of computers (e.g., videoconference)</a:t>
            </a:r>
          </a:p>
          <a:p>
            <a:pPr lvl="1"/>
            <a:r>
              <a:rPr lang="en-US" dirty="0"/>
              <a:t>Same data needs to reach multiple receivers and avoid transmitting it once for each receiver</a:t>
            </a:r>
          </a:p>
          <a:p>
            <a:pPr lvl="2"/>
            <a:r>
              <a:rPr lang="en-US" dirty="0"/>
              <a:t>In IP multicast, hosts dynamically join and leave multicast groups using Internet Group Management Protocol (IGMP)</a:t>
            </a:r>
          </a:p>
          <a:p>
            <a:pPr lvl="2"/>
            <a:r>
              <a:rPr lang="en-US" dirty="0"/>
              <a:t>The multicast group is assigned a special IP address</a:t>
            </a:r>
          </a:p>
          <a:p>
            <a:pPr lvl="3"/>
            <a:r>
              <a:rPr lang="en-US" dirty="0"/>
              <a:t>All messages with this IP address routed to onto the subnet that contains requesting computer</a:t>
            </a:r>
          </a:p>
          <a:p>
            <a:pPr lvl="2"/>
            <a:r>
              <a:rPr lang="en-US" dirty="0"/>
              <a:t>If I decide to leave the videoconference, my computer sends an IGMP message to the computer performing routing to remove me from the multicast group.</a:t>
            </a:r>
          </a:p>
        </p:txBody>
      </p:sp>
    </p:spTree>
    <p:extLst>
      <p:ext uri="{BB962C8B-B14F-4D97-AF65-F5344CB8AC3E}">
        <p14:creationId xmlns:p14="http://schemas.microsoft.com/office/powerpoint/2010/main" val="6263471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68.83%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657EC-FD78-BFBD-B8A4-067323FB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743200"/>
            <a:ext cx="8077200" cy="16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857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676400"/>
            <a:ext cx="7493000" cy="441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Session management</a:t>
            </a:r>
          </a:p>
          <a:p>
            <a:pPr marL="914400" lvl="1" indent="-514350"/>
            <a:r>
              <a:rPr lang="en-US" dirty="0"/>
              <a:t>A session can be thought of as a conversation between two computers or creating a virtual circuit</a:t>
            </a:r>
          </a:p>
          <a:p>
            <a:pPr marL="914400" lvl="1" indent="-514350"/>
            <a:r>
              <a:rPr lang="en-US" dirty="0"/>
              <a:t>Using a session to send data is also called </a:t>
            </a:r>
            <a:r>
              <a:rPr lang="en-US" b="1" dirty="0"/>
              <a:t>connection-oriented</a:t>
            </a:r>
            <a:r>
              <a:rPr lang="en-US" dirty="0"/>
              <a:t> messaging (TCP)</a:t>
            </a:r>
          </a:p>
          <a:p>
            <a:pPr marL="914400" lvl="1" indent="-514350"/>
            <a:r>
              <a:rPr lang="en-US" dirty="0"/>
              <a:t>Sending messages without establishing a session is </a:t>
            </a:r>
            <a:r>
              <a:rPr lang="en-US" b="1" dirty="0"/>
              <a:t>connectionless</a:t>
            </a:r>
            <a:r>
              <a:rPr lang="en-US" dirty="0"/>
              <a:t> messaging (UDP)</a:t>
            </a:r>
          </a:p>
          <a:p>
            <a:pPr marL="914400" lvl="1" indent="-514350"/>
            <a:r>
              <a:rPr lang="en-US" dirty="0"/>
              <a:t>TCP connections are opened using a three-way handshake</a:t>
            </a:r>
          </a:p>
          <a:p>
            <a:pPr marL="1314450" lvl="2" indent="-514350"/>
            <a:r>
              <a:rPr lang="en-US" dirty="0"/>
              <a:t>SYN</a:t>
            </a:r>
          </a:p>
          <a:p>
            <a:pPr marL="1314450" lvl="2" indent="-514350"/>
            <a:r>
              <a:rPr lang="en-US" dirty="0"/>
              <a:t>SYN-ACK</a:t>
            </a:r>
          </a:p>
          <a:p>
            <a:pPr marL="1314450" lvl="2" indent="-514350"/>
            <a:r>
              <a:rPr lang="en-US" dirty="0"/>
              <a:t>ACK</a:t>
            </a:r>
          </a:p>
          <a:p>
            <a:pPr marL="914400" lvl="1" indent="-514350"/>
            <a:r>
              <a:rPr lang="en-US" dirty="0"/>
              <a:t>Sessions provide reliable end-to-end connections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947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30.91%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3ACE1-1AE8-D9F6-6B33-D2129425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667000"/>
            <a:ext cx="8153400" cy="22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602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94247A-26D8-0488-123A-3AC07107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175" y="304800"/>
            <a:ext cx="177165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DDBEE-9F27-B31B-9B7D-B952257B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52600"/>
            <a:ext cx="6553200" cy="441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  <a:p>
            <a:r>
              <a:rPr lang="en-US" altLang="en-US" dirty="0"/>
              <a:t>Application Layer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400" dirty="0"/>
              <a:t>Business Data Communications &amp; Networking</a:t>
            </a:r>
            <a:br>
              <a:rPr lang="en-US" altLang="en-US" sz="3200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075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85.57%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1797E-89D2-B13D-0241-F242B9B5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189764"/>
            <a:ext cx="7696200" cy="1346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22614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Application Layer</a:t>
            </a:r>
          </a:p>
        </p:txBody>
      </p:sp>
      <p:sp>
        <p:nvSpPr>
          <p:cNvPr id="11059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2-</a:t>
            </a:r>
            <a:fld id="{2F4C64FD-4B51-48CE-89DD-E992B74D4909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110596" name="Rectangle 2"/>
          <p:cNvSpPr>
            <a:spLocks noChangeArrowheads="1"/>
          </p:cNvSpPr>
          <p:nvPr/>
        </p:nvSpPr>
        <p:spPr bwMode="auto">
          <a:xfrm>
            <a:off x="422275" y="88900"/>
            <a:ext cx="7772400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Example app: UDP client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110597" name="TextBox 1"/>
          <p:cNvSpPr txBox="1">
            <a:spLocks noChangeArrowheads="1"/>
          </p:cNvSpPr>
          <p:nvPr/>
        </p:nvSpPr>
        <p:spPr bwMode="auto">
          <a:xfrm>
            <a:off x="2705100" y="1651000"/>
            <a:ext cx="6167438" cy="464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en-US" dirty="0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dirty="0" err="1"/>
              <a:t>serverName</a:t>
            </a:r>
            <a:r>
              <a:rPr lang="en-US" dirty="0"/>
              <a:t> = </a:t>
            </a:r>
            <a:r>
              <a:rPr lang="en-US" altLang="en-US" dirty="0"/>
              <a:t>‘</a:t>
            </a:r>
            <a:r>
              <a:rPr lang="en-US" dirty="0"/>
              <a:t>hostname</a:t>
            </a:r>
            <a:r>
              <a:rPr lang="en-US" altLang="en-US" dirty="0"/>
              <a:t>’</a:t>
            </a:r>
            <a:endParaRPr lang="en-US" dirty="0"/>
          </a:p>
          <a:p>
            <a:pPr>
              <a:lnSpc>
                <a:spcPts val="2800"/>
              </a:lnSpc>
            </a:pPr>
            <a:r>
              <a:rPr lang="en-US" dirty="0" err="1"/>
              <a:t>serverPort</a:t>
            </a:r>
            <a:r>
              <a:rPr lang="en-US" dirty="0"/>
              <a:t> = 12000</a:t>
            </a:r>
          </a:p>
          <a:p>
            <a:pPr>
              <a:lnSpc>
                <a:spcPts val="2800"/>
              </a:lnSpc>
            </a:pPr>
            <a:r>
              <a:rPr lang="en-US" dirty="0" err="1"/>
              <a:t>clientSocket</a:t>
            </a:r>
            <a:r>
              <a:rPr lang="en-US" dirty="0"/>
              <a:t> = socket(</a:t>
            </a:r>
            <a:r>
              <a:rPr lang="en-US" dirty="0" err="1"/>
              <a:t>socket.AF_INET</a:t>
            </a:r>
            <a:r>
              <a:rPr lang="en-US" dirty="0"/>
              <a:t>, </a:t>
            </a:r>
          </a:p>
          <a:p>
            <a:pPr>
              <a:lnSpc>
                <a:spcPts val="2800"/>
              </a:lnSpc>
            </a:pPr>
            <a:r>
              <a:rPr lang="en-US" dirty="0"/>
              <a:t>                                   </a:t>
            </a:r>
            <a:r>
              <a:rPr lang="en-US" dirty="0" err="1"/>
              <a:t>socket.SOCK_DGRAM</a:t>
            </a:r>
            <a:r>
              <a:rPr lang="en-US" dirty="0"/>
              <a:t>)</a:t>
            </a:r>
          </a:p>
          <a:p>
            <a:pPr>
              <a:lnSpc>
                <a:spcPts val="2800"/>
              </a:lnSpc>
            </a:pPr>
            <a:r>
              <a:rPr lang="en-US" dirty="0"/>
              <a:t>message = </a:t>
            </a:r>
            <a:r>
              <a:rPr lang="en-US" dirty="0" err="1"/>
              <a:t>raw_input</a:t>
            </a:r>
            <a:r>
              <a:rPr lang="en-US" dirty="0"/>
              <a:t>(</a:t>
            </a:r>
            <a:r>
              <a:rPr lang="en-US" altLang="en-US" dirty="0"/>
              <a:t>’</a:t>
            </a:r>
            <a:r>
              <a:rPr lang="en-US" dirty="0"/>
              <a:t>Input lowercase sentence:</a:t>
            </a:r>
            <a:r>
              <a:rPr lang="en-US" altLang="en-US" dirty="0"/>
              <a:t>’</a:t>
            </a:r>
            <a:r>
              <a:rPr lang="en-US" dirty="0"/>
              <a:t>)</a:t>
            </a:r>
          </a:p>
          <a:p>
            <a:pPr>
              <a:lnSpc>
                <a:spcPts val="2800"/>
              </a:lnSpc>
            </a:pPr>
            <a:r>
              <a:rPr lang="en-US" dirty="0" err="1"/>
              <a:t>clientSocket.sendto</a:t>
            </a:r>
            <a:r>
              <a:rPr lang="en-US" sz="1800" dirty="0"/>
              <a:t>(message,(</a:t>
            </a:r>
            <a:r>
              <a:rPr lang="en-US" sz="1800" dirty="0" err="1"/>
              <a:t>serverName</a:t>
            </a:r>
            <a:r>
              <a:rPr lang="en-US" sz="1800" dirty="0"/>
              <a:t>, </a:t>
            </a:r>
            <a:r>
              <a:rPr lang="en-US" sz="1800" dirty="0" err="1"/>
              <a:t>serverPort</a:t>
            </a:r>
            <a:r>
              <a:rPr lang="en-US" sz="1800" dirty="0"/>
              <a:t>))</a:t>
            </a:r>
          </a:p>
          <a:p>
            <a:pPr>
              <a:lnSpc>
                <a:spcPts val="2800"/>
              </a:lnSpc>
            </a:pPr>
            <a:r>
              <a:rPr lang="en-US" dirty="0" err="1"/>
              <a:t>modifiedMessage</a:t>
            </a:r>
            <a:r>
              <a:rPr lang="en-US" dirty="0"/>
              <a:t>, </a:t>
            </a:r>
            <a:r>
              <a:rPr lang="en-US" dirty="0" err="1"/>
              <a:t>serverAddress</a:t>
            </a:r>
            <a:r>
              <a:rPr lang="en-US" dirty="0"/>
              <a:t> = </a:t>
            </a:r>
          </a:p>
          <a:p>
            <a:pPr>
              <a:lnSpc>
                <a:spcPts val="2800"/>
              </a:lnSpc>
            </a:pPr>
            <a:r>
              <a:rPr lang="en-US" dirty="0"/>
              <a:t>                                   </a:t>
            </a:r>
            <a:r>
              <a:rPr lang="en-US" dirty="0" err="1"/>
              <a:t>clientSocket.recvfrom</a:t>
            </a:r>
            <a:r>
              <a:rPr lang="en-US" dirty="0"/>
              <a:t>(2048)</a:t>
            </a:r>
          </a:p>
          <a:p>
            <a:pPr>
              <a:lnSpc>
                <a:spcPts val="2800"/>
              </a:lnSpc>
            </a:pPr>
            <a:r>
              <a:rPr lang="en-US" dirty="0"/>
              <a:t>print </a:t>
            </a:r>
            <a:r>
              <a:rPr lang="en-US" dirty="0" err="1"/>
              <a:t>modifiedMessage</a:t>
            </a:r>
            <a:endParaRPr lang="en-US" dirty="0"/>
          </a:p>
          <a:p>
            <a:pPr>
              <a:lnSpc>
                <a:spcPts val="2800"/>
              </a:lnSpc>
            </a:pPr>
            <a:r>
              <a:rPr lang="en-US" dirty="0" err="1"/>
              <a:t>clientSocket.close</a:t>
            </a:r>
            <a:r>
              <a:rPr lang="en-US" dirty="0"/>
              <a:t>()</a:t>
            </a:r>
          </a:p>
        </p:txBody>
      </p:sp>
      <p:sp>
        <p:nvSpPr>
          <p:cNvPr id="110598" name="TextBox 2"/>
          <p:cNvSpPr txBox="1">
            <a:spLocks noChangeArrowheads="1"/>
          </p:cNvSpPr>
          <p:nvPr/>
        </p:nvSpPr>
        <p:spPr bwMode="auto">
          <a:xfrm>
            <a:off x="2717800" y="1168400"/>
            <a:ext cx="27416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srgbClr val="CC0000"/>
                </a:solidFill>
              </a:rPr>
              <a:t>Python UDPClient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228600" y="1606550"/>
            <a:ext cx="2451100" cy="546100"/>
            <a:chOff x="228727" y="1605758"/>
            <a:chExt cx="2450973" cy="547500"/>
          </a:xfrm>
        </p:grpSpPr>
        <p:sp>
          <p:nvSpPr>
            <p:cNvPr id="110617" name="TextBox 3"/>
            <p:cNvSpPr txBox="1">
              <a:spLocks noChangeArrowheads="1"/>
            </p:cNvSpPr>
            <p:nvPr/>
          </p:nvSpPr>
          <p:spPr bwMode="auto">
            <a:xfrm>
              <a:off x="228727" y="1605758"/>
              <a:ext cx="2057612" cy="547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1400">
                  <a:solidFill>
                    <a:srgbClr val="000099"/>
                  </a:solidFill>
                </a:rPr>
                <a:t>include Python</a:t>
              </a:r>
              <a:r>
                <a:rPr lang="en-US" altLang="en-US" sz="1400">
                  <a:solidFill>
                    <a:srgbClr val="000099"/>
                  </a:solidFill>
                </a:rPr>
                <a:t>’</a:t>
              </a:r>
              <a:r>
                <a:rPr lang="en-US" sz="1400">
                  <a:solidFill>
                    <a:srgbClr val="000099"/>
                  </a:solidFill>
                </a:rPr>
                <a:t>s socket </a:t>
              </a:r>
            </a:p>
            <a:p>
              <a:pPr>
                <a:lnSpc>
                  <a:spcPts val="1600"/>
                </a:lnSpc>
              </a:pPr>
              <a:r>
                <a:rPr lang="en-US" sz="1400">
                  <a:solidFill>
                    <a:srgbClr val="000099"/>
                  </a:solidFill>
                </a:rPr>
                <a:t>library</a:t>
              </a:r>
            </a:p>
          </p:txBody>
        </p:sp>
        <p:cxnSp>
          <p:nvCxnSpPr>
            <p:cNvPr id="110618" name="Straight Connector 10"/>
            <p:cNvCxnSpPr>
              <a:cxnSpLocks noChangeShapeType="1"/>
            </p:cNvCxnSpPr>
            <p:nvPr/>
          </p:nvCxnSpPr>
          <p:spPr bwMode="auto">
            <a:xfrm flipV="1">
              <a:off x="952522" y="1930400"/>
              <a:ext cx="1727178" cy="8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190500" y="2917825"/>
            <a:ext cx="2587625" cy="523875"/>
            <a:chOff x="189714" y="2918150"/>
            <a:chExt cx="2587958" cy="523220"/>
          </a:xfrm>
        </p:grpSpPr>
        <p:sp>
          <p:nvSpPr>
            <p:cNvPr id="110615" name="TextBox 31"/>
            <p:cNvSpPr txBox="1">
              <a:spLocks noChangeArrowheads="1"/>
            </p:cNvSpPr>
            <p:nvPr/>
          </p:nvSpPr>
          <p:spPr bwMode="auto">
            <a:xfrm>
              <a:off x="189714" y="2918150"/>
              <a:ext cx="227181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</a:rPr>
                <a:t>create UDP socket for server</a:t>
              </a:r>
            </a:p>
          </p:txBody>
        </p:sp>
        <p:cxnSp>
          <p:nvCxnSpPr>
            <p:cNvPr id="110616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215900" y="3530600"/>
            <a:ext cx="2505075" cy="547688"/>
            <a:chOff x="215900" y="3530600"/>
            <a:chExt cx="2505529" cy="547500"/>
          </a:xfrm>
        </p:grpSpPr>
        <p:sp>
          <p:nvSpPr>
            <p:cNvPr id="110613" name="TextBox 34"/>
            <p:cNvSpPr txBox="1">
              <a:spLocks noChangeArrowheads="1"/>
            </p:cNvSpPr>
            <p:nvPr/>
          </p:nvSpPr>
          <p:spPr bwMode="auto">
            <a:xfrm>
              <a:off x="215900" y="3530600"/>
              <a:ext cx="1621833" cy="547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1400">
                  <a:solidFill>
                    <a:srgbClr val="000099"/>
                  </a:solidFill>
                </a:rPr>
                <a:t>get user keyboard</a:t>
              </a:r>
            </a:p>
            <a:p>
              <a:pPr>
                <a:lnSpc>
                  <a:spcPts val="1600"/>
                </a:lnSpc>
              </a:pPr>
              <a:r>
                <a:rPr lang="en-US" sz="1400">
                  <a:solidFill>
                    <a:srgbClr val="000099"/>
                  </a:solidFill>
                </a:rPr>
                <a:t>input </a:t>
              </a:r>
            </a:p>
          </p:txBody>
        </p:sp>
        <p:cxnSp>
          <p:nvCxnSpPr>
            <p:cNvPr id="110614" name="Straight Connector 35"/>
            <p:cNvCxnSpPr>
              <a:cxnSpLocks noChangeShapeType="1"/>
            </p:cNvCxnSpPr>
            <p:nvPr/>
          </p:nvCxnSpPr>
          <p:spPr bwMode="auto">
            <a:xfrm flipV="1">
              <a:off x="762000" y="3968752"/>
              <a:ext cx="1959429" cy="4534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166688" y="4064000"/>
            <a:ext cx="2568575" cy="523875"/>
            <a:chOff x="166472" y="4064002"/>
            <a:chExt cx="2568858" cy="522566"/>
          </a:xfrm>
        </p:grpSpPr>
        <p:sp>
          <p:nvSpPr>
            <p:cNvPr id="110611" name="TextBox 36"/>
            <p:cNvSpPr txBox="1">
              <a:spLocks noChangeArrowheads="1"/>
            </p:cNvSpPr>
            <p:nvPr/>
          </p:nvSpPr>
          <p:spPr bwMode="auto">
            <a:xfrm>
              <a:off x="166472" y="4064002"/>
              <a:ext cx="2349500" cy="522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</a:rPr>
                <a:t>Attach server name, port to message; send into socket</a:t>
              </a:r>
            </a:p>
          </p:txBody>
        </p:sp>
        <p:cxnSp>
          <p:nvCxnSpPr>
            <p:cNvPr id="110612" name="Straight Connector 39"/>
            <p:cNvCxnSpPr>
              <a:cxnSpLocks noChangeShapeType="1"/>
            </p:cNvCxnSpPr>
            <p:nvPr/>
          </p:nvCxnSpPr>
          <p:spPr bwMode="auto">
            <a:xfrm>
              <a:off x="2069589" y="4443249"/>
              <a:ext cx="665741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214313" y="5472113"/>
            <a:ext cx="2511425" cy="523875"/>
            <a:chOff x="214386" y="5472277"/>
            <a:chExt cx="2511708" cy="523220"/>
          </a:xfrm>
        </p:grpSpPr>
        <p:sp>
          <p:nvSpPr>
            <p:cNvPr id="110609" name="TextBox 61"/>
            <p:cNvSpPr txBox="1">
              <a:spLocks noChangeArrowheads="1"/>
            </p:cNvSpPr>
            <p:nvPr/>
          </p:nvSpPr>
          <p:spPr bwMode="auto">
            <a:xfrm>
              <a:off x="214386" y="5472277"/>
              <a:ext cx="23495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</a:rPr>
                <a:t>print out received string and close socket</a:t>
              </a:r>
            </a:p>
          </p:txBody>
        </p:sp>
        <p:cxnSp>
          <p:nvCxnSpPr>
            <p:cNvPr id="110610" name="Straight Connector 62"/>
            <p:cNvCxnSpPr>
              <a:cxnSpLocks noChangeShapeType="1"/>
            </p:cNvCxnSpPr>
            <p:nvPr/>
          </p:nvCxnSpPr>
          <p:spPr bwMode="auto">
            <a:xfrm>
              <a:off x="2230329" y="5657589"/>
              <a:ext cx="495765" cy="24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-157163" y="4530725"/>
            <a:ext cx="2900363" cy="677863"/>
            <a:chOff x="-157119" y="4530536"/>
            <a:chExt cx="2900123" cy="678317"/>
          </a:xfrm>
        </p:grpSpPr>
        <p:sp>
          <p:nvSpPr>
            <p:cNvPr id="110606" name="TextBox 56"/>
            <p:cNvSpPr txBox="1">
              <a:spLocks noChangeArrowheads="1"/>
            </p:cNvSpPr>
            <p:nvPr/>
          </p:nvSpPr>
          <p:spPr bwMode="auto">
            <a:xfrm>
              <a:off x="192835" y="4642544"/>
              <a:ext cx="2349500" cy="566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</a:rPr>
                <a:t>read reply characters from</a:t>
              </a:r>
            </a:p>
            <a:p>
              <a:r>
                <a:rPr lang="en-US" sz="1400">
                  <a:solidFill>
                    <a:srgbClr val="000099"/>
                  </a:solidFill>
                </a:rPr>
                <a:t>socket into string</a:t>
              </a:r>
            </a:p>
          </p:txBody>
        </p:sp>
        <p:cxnSp>
          <p:nvCxnSpPr>
            <p:cNvPr id="110607" name="Straight Connector 59"/>
            <p:cNvCxnSpPr>
              <a:cxnSpLocks noChangeShapeType="1"/>
            </p:cNvCxnSpPr>
            <p:nvPr/>
          </p:nvCxnSpPr>
          <p:spPr bwMode="auto">
            <a:xfrm flipV="1">
              <a:off x="2415586" y="4830837"/>
              <a:ext cx="327418" cy="41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10608" name="TextBox 53"/>
            <p:cNvSpPr txBox="1">
              <a:spLocks noChangeArrowheads="1"/>
            </p:cNvSpPr>
            <p:nvPr/>
          </p:nvSpPr>
          <p:spPr bwMode="auto">
            <a:xfrm>
              <a:off x="-157119" y="4530536"/>
              <a:ext cx="18466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pic>
        <p:nvPicPr>
          <p:cNvPr id="110605" name="Picture 17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808038"/>
            <a:ext cx="4570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Application Layer</a:t>
            </a:r>
          </a:p>
        </p:txBody>
      </p:sp>
      <p:sp>
        <p:nvSpPr>
          <p:cNvPr id="11469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2-</a:t>
            </a:r>
            <a:fld id="{1485AF73-8AB5-4E67-ABBB-AF52BD7E7105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114692" name="Rectangle 2"/>
          <p:cNvSpPr>
            <a:spLocks noChangeArrowheads="1"/>
          </p:cNvSpPr>
          <p:nvPr/>
        </p:nvSpPr>
        <p:spPr bwMode="auto">
          <a:xfrm>
            <a:off x="422275" y="88900"/>
            <a:ext cx="7772400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Example  app: TCP client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114693" name="TextBox 1"/>
          <p:cNvSpPr txBox="1">
            <a:spLocks noChangeArrowheads="1"/>
          </p:cNvSpPr>
          <p:nvPr/>
        </p:nvSpPr>
        <p:spPr bwMode="auto">
          <a:xfrm>
            <a:off x="2705100" y="1651000"/>
            <a:ext cx="5894388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en-US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/>
              <a:t>serverName = </a:t>
            </a:r>
            <a:r>
              <a:rPr lang="en-US" altLang="en-US"/>
              <a:t>’</a:t>
            </a:r>
            <a:r>
              <a:rPr lang="en-US" altLang="ja-JP"/>
              <a:t>servername</a:t>
            </a:r>
            <a:r>
              <a:rPr lang="en-US" altLang="en-US"/>
              <a:t>’</a:t>
            </a:r>
            <a:endParaRPr lang="en-US" altLang="ja-JP"/>
          </a:p>
          <a:p>
            <a:pPr>
              <a:lnSpc>
                <a:spcPts val="2800"/>
              </a:lnSpc>
            </a:pPr>
            <a:r>
              <a:rPr lang="en-US"/>
              <a:t>serverPort = 12000</a:t>
            </a:r>
          </a:p>
          <a:p>
            <a:pPr>
              <a:lnSpc>
                <a:spcPts val="2800"/>
              </a:lnSpc>
            </a:pPr>
            <a:r>
              <a:rPr lang="en-US"/>
              <a:t>clientSocket = socket(AF_INET, SOCK_STREAM)</a:t>
            </a:r>
          </a:p>
          <a:p>
            <a:pPr>
              <a:lnSpc>
                <a:spcPts val="2800"/>
              </a:lnSpc>
            </a:pPr>
            <a:r>
              <a:rPr lang="en-US"/>
              <a:t>clientSocket.connect((serverName,serverPort))</a:t>
            </a:r>
          </a:p>
          <a:p>
            <a:pPr>
              <a:lnSpc>
                <a:spcPts val="2800"/>
              </a:lnSpc>
            </a:pPr>
            <a:r>
              <a:rPr lang="en-US"/>
              <a:t>sentence = raw_input(</a:t>
            </a:r>
            <a:r>
              <a:rPr lang="en-US" altLang="en-US"/>
              <a:t>‘</a:t>
            </a:r>
            <a:r>
              <a:rPr lang="en-US"/>
              <a:t>Input lowercase sentence:</a:t>
            </a:r>
            <a:r>
              <a:rPr lang="en-US" altLang="en-US"/>
              <a:t>’</a:t>
            </a:r>
            <a:r>
              <a:rPr lang="en-US"/>
              <a:t>)</a:t>
            </a:r>
          </a:p>
          <a:p>
            <a:pPr>
              <a:lnSpc>
                <a:spcPts val="2800"/>
              </a:lnSpc>
            </a:pPr>
            <a:r>
              <a:rPr lang="en-US"/>
              <a:t>clientSocket.send(sentence)</a:t>
            </a:r>
          </a:p>
          <a:p>
            <a:pPr>
              <a:lnSpc>
                <a:spcPts val="2800"/>
              </a:lnSpc>
            </a:pPr>
            <a:r>
              <a:rPr lang="en-US"/>
              <a:t>modifiedSentence = clientSocket.recv(1024)</a:t>
            </a:r>
          </a:p>
          <a:p>
            <a:pPr>
              <a:lnSpc>
                <a:spcPts val="2800"/>
              </a:lnSpc>
            </a:pPr>
            <a:r>
              <a:rPr lang="en-US"/>
              <a:t>print </a:t>
            </a:r>
            <a:r>
              <a:rPr lang="en-US" altLang="en-US"/>
              <a:t>‘</a:t>
            </a:r>
            <a:r>
              <a:rPr lang="en-US"/>
              <a:t>From Server:</a:t>
            </a:r>
            <a:r>
              <a:rPr lang="en-US" altLang="en-US"/>
              <a:t>’</a:t>
            </a:r>
            <a:r>
              <a:rPr lang="en-US"/>
              <a:t>, modifiedSentence</a:t>
            </a:r>
          </a:p>
          <a:p>
            <a:pPr>
              <a:lnSpc>
                <a:spcPts val="2800"/>
              </a:lnSpc>
            </a:pPr>
            <a:r>
              <a:rPr lang="en-US"/>
              <a:t>clientSocket.close()</a:t>
            </a:r>
          </a:p>
        </p:txBody>
      </p:sp>
      <p:sp>
        <p:nvSpPr>
          <p:cNvPr id="114694" name="TextBox 2"/>
          <p:cNvSpPr txBox="1">
            <a:spLocks noChangeArrowheads="1"/>
          </p:cNvSpPr>
          <p:nvPr/>
        </p:nvSpPr>
        <p:spPr bwMode="auto">
          <a:xfrm>
            <a:off x="2717800" y="1168400"/>
            <a:ext cx="2706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srgbClr val="CC0000"/>
                </a:solidFill>
              </a:rPr>
              <a:t>Python TCPClient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0" y="2670175"/>
            <a:ext cx="2778125" cy="523875"/>
            <a:chOff x="-811" y="2671324"/>
            <a:chExt cx="2778483" cy="523220"/>
          </a:xfrm>
        </p:grpSpPr>
        <p:sp>
          <p:nvSpPr>
            <p:cNvPr id="114701" name="TextBox 31"/>
            <p:cNvSpPr txBox="1">
              <a:spLocks noChangeArrowheads="1"/>
            </p:cNvSpPr>
            <p:nvPr/>
          </p:nvSpPr>
          <p:spPr bwMode="auto">
            <a:xfrm>
              <a:off x="-811" y="2671324"/>
              <a:ext cx="227181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</a:rPr>
                <a:t>create TCP socket for server, remote port 12000</a:t>
              </a:r>
            </a:p>
          </p:txBody>
        </p:sp>
        <p:cxnSp>
          <p:nvCxnSpPr>
            <p:cNvPr id="114702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pic>
        <p:nvPicPr>
          <p:cNvPr id="114697" name="Picture 17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63" y="795338"/>
            <a:ext cx="4570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0" y="4157663"/>
            <a:ext cx="2794000" cy="523875"/>
            <a:chOff x="-17288" y="2918148"/>
            <a:chExt cx="2794960" cy="522566"/>
          </a:xfrm>
        </p:grpSpPr>
        <p:sp>
          <p:nvSpPr>
            <p:cNvPr id="114699" name="TextBox 31"/>
            <p:cNvSpPr txBox="1">
              <a:spLocks noChangeArrowheads="1"/>
            </p:cNvSpPr>
            <p:nvPr/>
          </p:nvSpPr>
          <p:spPr bwMode="auto">
            <a:xfrm>
              <a:off x="-17288" y="2918148"/>
              <a:ext cx="2271818" cy="522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</a:rPr>
                <a:t>No need to attach server name, port </a:t>
              </a:r>
            </a:p>
          </p:txBody>
        </p:sp>
        <p:cxnSp>
          <p:nvCxnSpPr>
            <p:cNvPr id="114700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78D1094-9848-F5B7-60C9-26CEB9939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26CF35C-53E3-C213-9D70-D7ED443D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86.96%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861BE-78B1-CFA9-9BD8-96D871CE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95587"/>
            <a:ext cx="7696200" cy="1135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96790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Application Layer</a:t>
            </a:r>
          </a:p>
        </p:txBody>
      </p:sp>
      <p:sp>
        <p:nvSpPr>
          <p:cNvPr id="10854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2-</a:t>
            </a:r>
            <a:fld id="{DA2B224E-5B15-42DC-A1FB-DA47A3B5ED12}" type="slidenum">
              <a:rPr lang="en-US" smtClean="0"/>
              <a:pPr/>
              <a:t>174</a:t>
            </a:fld>
            <a:endParaRPr lang="en-US"/>
          </a:p>
        </p:txBody>
      </p:sp>
      <p:pic>
        <p:nvPicPr>
          <p:cNvPr id="108548" name="Picture 15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575" y="790575"/>
            <a:ext cx="63992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9" name="Rectangle 2"/>
          <p:cNvSpPr>
            <a:spLocks noGrp="1" noChangeArrowheads="1"/>
          </p:cNvSpPr>
          <p:nvPr>
            <p:ph type="title"/>
          </p:nvPr>
        </p:nvSpPr>
        <p:spPr>
          <a:xfrm>
            <a:off x="511175" y="0"/>
            <a:ext cx="7772400" cy="1143000"/>
          </a:xfrm>
        </p:spPr>
        <p:txBody>
          <a:bodyPr/>
          <a:lstStyle/>
          <a:p>
            <a:r>
              <a:rPr lang="en-US" sz="4000">
                <a:ea typeface="ＭＳ Ｐゴシック" pitchFamily="34" charset="-128"/>
              </a:rPr>
              <a:t>Socket programming </a:t>
            </a:r>
            <a:r>
              <a:rPr lang="en-US" sz="4000" i="1">
                <a:solidFill>
                  <a:srgbClr val="CC0000"/>
                </a:solidFill>
                <a:ea typeface="ＭＳ Ｐゴシック" pitchFamily="34" charset="-128"/>
              </a:rPr>
              <a:t>with UDP</a:t>
            </a:r>
            <a:endParaRPr lang="en-US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1085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354138"/>
            <a:ext cx="7265987" cy="46482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UDP: no </a:t>
            </a:r>
            <a:r>
              <a:rPr lang="ja-JP" altLang="en-US" dirty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dirty="0">
                <a:solidFill>
                  <a:srgbClr val="CC0000"/>
                </a:solidFill>
                <a:ea typeface="ＭＳ Ｐゴシック" pitchFamily="34" charset="-128"/>
              </a:rPr>
              <a:t>connection</a:t>
            </a:r>
            <a:r>
              <a:rPr lang="ja-JP" altLang="en-US" dirty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dirty="0">
                <a:solidFill>
                  <a:srgbClr val="CC0000"/>
                </a:solidFill>
                <a:ea typeface="ＭＳ Ｐゴシック" pitchFamily="34" charset="-128"/>
              </a:rPr>
              <a:t> between client &amp; server</a:t>
            </a:r>
          </a:p>
          <a:p>
            <a:r>
              <a:rPr lang="en-US" sz="2400" dirty="0">
                <a:ea typeface="ＭＳ Ｐゴシック" pitchFamily="34" charset="-128"/>
              </a:rPr>
              <a:t>no handshaking before sending data</a:t>
            </a:r>
          </a:p>
          <a:p>
            <a:r>
              <a:rPr lang="en-US" sz="2400" dirty="0">
                <a:ea typeface="ＭＳ Ｐゴシック" pitchFamily="34" charset="-128"/>
              </a:rPr>
              <a:t>sender explicitly attaches IP destination address and port # to each packet</a:t>
            </a:r>
          </a:p>
          <a:p>
            <a:r>
              <a:rPr lang="en-US" sz="2400" dirty="0" err="1">
                <a:ea typeface="ＭＳ Ｐゴシック" pitchFamily="34" charset="-128"/>
              </a:rPr>
              <a:t>rcvr</a:t>
            </a:r>
            <a:r>
              <a:rPr lang="en-US" sz="2400" dirty="0">
                <a:ea typeface="ＭＳ Ｐゴシック" pitchFamily="34" charset="-128"/>
              </a:rPr>
              <a:t> extracts sender IP address and port# from received packet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UDP: transmitted data may be lost or received out-of-order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Application viewpoint:</a:t>
            </a:r>
          </a:p>
          <a:p>
            <a:pPr>
              <a:lnSpc>
                <a:spcPts val="2800"/>
              </a:lnSpc>
              <a:spcBef>
                <a:spcPct val="0"/>
              </a:spcBef>
              <a:buClrTx/>
              <a:buSzTx/>
            </a:pPr>
            <a:r>
              <a:rPr lang="en-US" sz="2400">
                <a:ea typeface="ＭＳ Ｐゴシック" pitchFamily="34" charset="-128"/>
              </a:rPr>
              <a:t>UDP provides </a:t>
            </a:r>
            <a:r>
              <a:rPr lang="en-US" sz="2400" i="1">
                <a:ea typeface="ＭＳ Ｐゴシック" pitchFamily="34" charset="-128"/>
              </a:rPr>
              <a:t>unreliable</a:t>
            </a:r>
            <a:r>
              <a:rPr lang="en-US" sz="2400">
                <a:ea typeface="ＭＳ Ｐゴシック" pitchFamily="34" charset="-128"/>
              </a:rPr>
              <a:t> transfer of groups of bytes (</a:t>
            </a:r>
            <a:r>
              <a:rPr lang="ja-JP" altLang="en-US" sz="2400" dirty="0">
                <a:ea typeface="ＭＳ Ｐゴシック" pitchFamily="34" charset="-128"/>
              </a:rPr>
              <a:t>“</a:t>
            </a:r>
            <a:r>
              <a:rPr lang="en-US" altLang="ja-JP" sz="2400" dirty="0">
                <a:ea typeface="ＭＳ Ｐゴシック" pitchFamily="34" charset="-128"/>
              </a:rPr>
              <a:t>datagrams</a:t>
            </a:r>
            <a:r>
              <a:rPr lang="ja-JP" altLang="en-US" sz="2400" dirty="0">
                <a:ea typeface="ＭＳ Ｐゴシック" pitchFamily="34" charset="-128"/>
              </a:rPr>
              <a:t>”</a:t>
            </a:r>
            <a:r>
              <a:rPr lang="en-US" altLang="ja-JP" sz="2400" dirty="0">
                <a:ea typeface="ＭＳ Ｐゴシック" pitchFamily="34" charset="-128"/>
              </a:rPr>
              <a:t>)  between client and server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4995863" y="3198813"/>
            <a:ext cx="1841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Clr>
                <a:srgbClr val="3333CC"/>
              </a:buClr>
            </a:pPr>
            <a:endParaRPr lang="en-US" sz="2400">
              <a:solidFill>
                <a:srgbClr val="0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pitchFamily="34" charset="-128"/>
              </a:rPr>
              <a:t>Transport</a:t>
            </a:r>
            <a:r>
              <a:rPr lang="en-US" sz="1400">
                <a:ea typeface="ＭＳ Ｐゴシック" pitchFamily="34" charset="-128"/>
              </a:rPr>
              <a:t> </a:t>
            </a:r>
            <a:r>
              <a:rPr lang="en-US">
                <a:ea typeface="ＭＳ Ｐゴシック" pitchFamily="34" charset="-128"/>
              </a:rPr>
              <a:t>Layer</a:t>
            </a:r>
          </a:p>
        </p:txBody>
      </p:sp>
      <p:sp>
        <p:nvSpPr>
          <p:cNvPr id="215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3-</a:t>
            </a:r>
            <a:fld id="{7CA80736-98DF-4A96-AE73-84EBAF5047B7}" type="slidenum">
              <a:rPr lang="en-US" smtClean="0"/>
              <a:pPr>
                <a:defRPr/>
              </a:pPr>
              <a:t>175</a:t>
            </a:fld>
            <a:endParaRPr lang="en-US"/>
          </a:p>
        </p:txBody>
      </p:sp>
      <p:pic>
        <p:nvPicPr>
          <p:cNvPr id="21508" name="Picture 10" descr="underline_ba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847725"/>
            <a:ext cx="8228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3" y="182563"/>
            <a:ext cx="8529637" cy="922337"/>
          </a:xfrm>
        </p:spPr>
        <p:txBody>
          <a:bodyPr/>
          <a:lstStyle/>
          <a:p>
            <a:r>
              <a:rPr lang="en-US" sz="4000">
                <a:ea typeface="ＭＳ Ｐゴシック" pitchFamily="34" charset="-128"/>
              </a:rPr>
              <a:t>UDP: User Datagram Protocol </a:t>
            </a:r>
            <a:r>
              <a:rPr lang="en-US" sz="3200">
                <a:ea typeface="ＭＳ Ｐゴシック" pitchFamily="34" charset="-128"/>
              </a:rPr>
              <a:t>[RFC 768]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8625" y="1325563"/>
            <a:ext cx="3810000" cy="46482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no frills,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bare bones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Internet transport protocol</a:t>
            </a:r>
          </a:p>
          <a:p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best effort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service, UDP segments may be:</a:t>
            </a:r>
          </a:p>
          <a:p>
            <a:pPr lvl="1"/>
            <a:r>
              <a:rPr lang="en-US">
                <a:ea typeface="ＭＳ Ｐゴシック" pitchFamily="34" charset="-128"/>
              </a:rPr>
              <a:t>lost</a:t>
            </a:r>
          </a:p>
          <a:p>
            <a:pPr lvl="1"/>
            <a:r>
              <a:rPr lang="en-US">
                <a:ea typeface="ＭＳ Ｐゴシック" pitchFamily="34" charset="-128"/>
              </a:rPr>
              <a:t>delivered out-of-order to app</a:t>
            </a:r>
          </a:p>
          <a:p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connectionless:</a:t>
            </a:r>
            <a:endParaRPr lang="en-US">
              <a:solidFill>
                <a:srgbClr val="CC0000"/>
              </a:solidFill>
              <a:ea typeface="ＭＳ Ｐゴシック" pitchFamily="34" charset="-128"/>
            </a:endParaRPr>
          </a:p>
          <a:p>
            <a:pPr lvl="1"/>
            <a:r>
              <a:rPr lang="en-US">
                <a:ea typeface="ＭＳ Ｐゴシック" pitchFamily="34" charset="-128"/>
              </a:rPr>
              <a:t>no handshaking between UDP sender, receiver</a:t>
            </a:r>
          </a:p>
          <a:p>
            <a:pPr lvl="1"/>
            <a:r>
              <a:rPr lang="en-US">
                <a:ea typeface="ＭＳ Ｐゴシック" pitchFamily="34" charset="-128"/>
              </a:rPr>
              <a:t>each UDP segment handled independently of others</a:t>
            </a:r>
          </a:p>
        </p:txBody>
      </p:sp>
      <p:sp>
        <p:nvSpPr>
          <p:cNvPr id="21511" name="Rectangle 9"/>
          <p:cNvSpPr>
            <a:spLocks noChangeArrowheads="1"/>
          </p:cNvSpPr>
          <p:nvPr/>
        </p:nvSpPr>
        <p:spPr bwMode="auto">
          <a:xfrm>
            <a:off x="4745038" y="1271588"/>
            <a:ext cx="4052887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>
                <a:latin typeface="Gill Sans MT" pitchFamily="34" charset="0"/>
              </a:rPr>
              <a:t>UDP use:</a:t>
            </a:r>
          </a:p>
          <a:p>
            <a:pPr marL="688975" lvl="1" indent="-231775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streaming multimedia apps (loss tolerant, rate sensitive)</a:t>
            </a:r>
          </a:p>
          <a:p>
            <a:pPr marL="688975" lvl="1" indent="-231775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DNS</a:t>
            </a:r>
          </a:p>
          <a:p>
            <a:pPr marL="688975" lvl="1" indent="-231775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SNMP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>
                <a:latin typeface="Gill Sans MT" pitchFamily="34" charset="0"/>
              </a:rPr>
              <a:t>reliable transfer over UDP: </a:t>
            </a:r>
          </a:p>
          <a:p>
            <a:pPr marL="688975" lvl="1" indent="-231775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add reliability at application layer</a:t>
            </a:r>
          </a:p>
          <a:p>
            <a:pPr marL="688975" lvl="1" indent="-231775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application-specific error recovery!</a:t>
            </a:r>
          </a:p>
        </p:txBody>
      </p:sp>
    </p:spTree>
    <p:extLst>
      <p:ext uri="{BB962C8B-B14F-4D97-AF65-F5344CB8AC3E}">
        <p14:creationId xmlns:p14="http://schemas.microsoft.com/office/powerpoint/2010/main" val="26488293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pitchFamily="34" charset="-128"/>
              </a:rPr>
              <a:t>Transport</a:t>
            </a:r>
            <a:r>
              <a:rPr lang="en-US" sz="1400">
                <a:ea typeface="ＭＳ Ｐゴシック" pitchFamily="34" charset="-128"/>
              </a:rPr>
              <a:t> </a:t>
            </a:r>
            <a:r>
              <a:rPr lang="en-US">
                <a:ea typeface="ＭＳ Ｐゴシック" pitchFamily="34" charset="-128"/>
              </a:rPr>
              <a:t>Layer</a:t>
            </a:r>
          </a:p>
        </p:txBody>
      </p:sp>
      <p:sp>
        <p:nvSpPr>
          <p:cNvPr id="604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3-</a:t>
            </a:r>
            <a:fld id="{A38B93E4-6B6F-4EBE-A238-8A63E1F8EAA9}" type="slidenum">
              <a:rPr lang="en-US" smtClean="0"/>
              <a:pPr>
                <a:defRPr/>
              </a:pPr>
              <a:t>176</a:t>
            </a:fld>
            <a:endParaRPr lang="en-US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>
          <a:xfrm>
            <a:off x="355600" y="252413"/>
            <a:ext cx="8243888" cy="885825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TCP: Overview  </a:t>
            </a:r>
            <a:r>
              <a:rPr lang="en-US" sz="2400">
                <a:ea typeface="ＭＳ Ｐゴシック" pitchFamily="34" charset="-128"/>
              </a:rPr>
              <a:t>RFCs: 793,1122,1323, 2018, 2581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0125" y="1552575"/>
            <a:ext cx="3895725" cy="46482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0"/>
              <a:buChar char="v"/>
              <a:defRPr/>
            </a:pPr>
            <a:r>
              <a:rPr lang="en-US">
                <a:solidFill>
                  <a:srgbClr val="CC0000"/>
                </a:solidFill>
                <a:cs typeface="+mn-cs"/>
              </a:rPr>
              <a:t>full duplex data: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/>
              <a:t>bi-directional data flow in same connection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/>
              <a:t>MSS: maximum segment size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solidFill>
                  <a:srgbClr val="CC0000"/>
                </a:solidFill>
                <a:cs typeface="+mn-cs"/>
              </a:rPr>
              <a:t>connection-oriented:</a:t>
            </a:r>
            <a:r>
              <a:rPr lang="en-US">
                <a:cs typeface="+mn-cs"/>
              </a:rPr>
              <a:t>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/>
              <a:t>handshaking (exchange of control msgs) inits sender, receiver state before data exchange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solidFill>
                  <a:srgbClr val="CC0000"/>
                </a:solidFill>
                <a:cs typeface="+mn-cs"/>
              </a:rPr>
              <a:t>flow controlled: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/>
              <a:t>sender will not overwhelm receiver</a:t>
            </a:r>
          </a:p>
        </p:txBody>
      </p:sp>
      <p:sp>
        <p:nvSpPr>
          <p:cNvPr id="604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71500" y="1543050"/>
            <a:ext cx="3981450" cy="4648200"/>
          </a:xfrm>
        </p:spPr>
        <p:txBody>
          <a:bodyPr/>
          <a:lstStyle/>
          <a:p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point-to-point:</a:t>
            </a:r>
          </a:p>
          <a:p>
            <a:pPr lvl="1"/>
            <a:r>
              <a:rPr lang="en-US">
                <a:ea typeface="ＭＳ Ｐゴシック" pitchFamily="34" charset="-128"/>
              </a:rPr>
              <a:t>one sender, one receiver</a:t>
            </a:r>
            <a:r>
              <a:rPr lang="en-US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reliable, in-order 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byte steam:</a:t>
            </a:r>
          </a:p>
          <a:p>
            <a:pPr lvl="1"/>
            <a:r>
              <a:rPr lang="en-US">
                <a:ea typeface="ＭＳ Ｐゴシック" pitchFamily="34" charset="-128"/>
              </a:rPr>
              <a:t>no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message boundaries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pipelined:</a:t>
            </a:r>
          </a:p>
          <a:p>
            <a:pPr lvl="1"/>
            <a:r>
              <a:rPr lang="en-US">
                <a:ea typeface="ＭＳ Ｐゴシック" pitchFamily="34" charset="-128"/>
              </a:rPr>
              <a:t>TCP congestion and flow control set window size</a:t>
            </a:r>
            <a:endParaRPr lang="en-US" i="1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pic>
        <p:nvPicPr>
          <p:cNvPr id="60423" name="Picture 6" descr="underline_ba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438" y="925513"/>
            <a:ext cx="8228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07521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B5DCD1F-F74D-2F95-2B89-001E74D8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CEC557-74CD-4565-6FB2-E7ED0835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68.33%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C5EB7-D497-3BD1-FC25-CC1B9054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93309"/>
            <a:ext cx="7696200" cy="25397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02470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B547-7CC2-CF54-8D1D-2B82F0155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E1ECD40A-C104-AD75-DCBA-91848369145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Data Link Protocols</a:t>
            </a: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814AE6C6-C37E-877E-84EA-FA0A65AC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6800"/>
            <a:ext cx="7696200" cy="5059363"/>
          </a:xfrm>
        </p:spPr>
        <p:txBody>
          <a:bodyPr/>
          <a:lstStyle/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Developed into a formal standard, IEEE 802.3ac</a:t>
            </a:r>
          </a:p>
          <a:p>
            <a:pPr lvl="1"/>
            <a:r>
              <a:rPr lang="en-US" dirty="0"/>
              <a:t>Several versions in use today</a:t>
            </a:r>
          </a:p>
          <a:p>
            <a:pPr lvl="1"/>
            <a:r>
              <a:rPr lang="en-US" dirty="0"/>
              <a:t>Uses contention media access control (handles when two computers try to transmit at the same time)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Ethernet II Frame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38FB5C-86DB-E863-1367-F960025FE455}"/>
              </a:ext>
            </a:extLst>
          </p:cNvPr>
          <p:cNvSpPr/>
          <p:nvPr/>
        </p:nvSpPr>
        <p:spPr>
          <a:xfrm>
            <a:off x="1158948" y="4800600"/>
            <a:ext cx="1651983" cy="990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Destination Address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(6 bytes)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8CDB27-B0BD-8B5F-A6FA-B70F9A6F0C07}"/>
              </a:ext>
            </a:extLst>
          </p:cNvPr>
          <p:cNvSpPr/>
          <p:nvPr/>
        </p:nvSpPr>
        <p:spPr>
          <a:xfrm>
            <a:off x="7239000" y="4800600"/>
            <a:ext cx="990600" cy="990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CRC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(4 bytes)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A91C1-7F46-45FE-0090-5C7D19E601D8}"/>
              </a:ext>
            </a:extLst>
          </p:cNvPr>
          <p:cNvSpPr/>
          <p:nvPr/>
        </p:nvSpPr>
        <p:spPr>
          <a:xfrm>
            <a:off x="152400" y="4800600"/>
            <a:ext cx="1006548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Preamble &amp; Delimiter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(8 bytes)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97867A-8ED4-866D-E78F-8A8FC6E1AE90}"/>
              </a:ext>
            </a:extLst>
          </p:cNvPr>
          <p:cNvSpPr/>
          <p:nvPr/>
        </p:nvSpPr>
        <p:spPr>
          <a:xfrm>
            <a:off x="2810931" y="4800600"/>
            <a:ext cx="1609651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Source Address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(6 bytes)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05158B-6767-6D2E-F06E-837989B5B6BE}"/>
              </a:ext>
            </a:extLst>
          </p:cNvPr>
          <p:cNvSpPr/>
          <p:nvPr/>
        </p:nvSpPr>
        <p:spPr>
          <a:xfrm>
            <a:off x="4420581" y="4800600"/>
            <a:ext cx="938818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Type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(2 bytes)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E5777B-2CEA-907E-6670-7195F20873FF}"/>
              </a:ext>
            </a:extLst>
          </p:cNvPr>
          <p:cNvSpPr/>
          <p:nvPr/>
        </p:nvSpPr>
        <p:spPr>
          <a:xfrm>
            <a:off x="5359399" y="4800600"/>
            <a:ext cx="1879601" cy="9906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(46-1500 bytes)</a:t>
            </a:r>
          </a:p>
        </p:txBody>
      </p:sp>
      <p:sp>
        <p:nvSpPr>
          <p:cNvPr id="18" name="Down Arrow Callout 17">
            <a:extLst>
              <a:ext uri="{FF2B5EF4-FFF2-40B4-BE49-F238E27FC236}">
                <a16:creationId xmlns:a16="http://schemas.microsoft.com/office/drawing/2014/main" id="{161E0ABE-D210-7D4D-2399-F791AEFC73FA}"/>
              </a:ext>
            </a:extLst>
          </p:cNvPr>
          <p:cNvSpPr/>
          <p:nvPr/>
        </p:nvSpPr>
        <p:spPr>
          <a:xfrm>
            <a:off x="7547613" y="3200400"/>
            <a:ext cx="1564503" cy="1727200"/>
          </a:xfrm>
          <a:prstGeom prst="downArrowCallout">
            <a:avLst>
              <a:gd name="adj1" fmla="val 18912"/>
              <a:gd name="adj2" fmla="val 18303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Interframe</a:t>
            </a:r>
            <a:r>
              <a:rPr lang="en-US" sz="2000" dirty="0"/>
              <a:t> Gap</a:t>
            </a:r>
          </a:p>
          <a:p>
            <a:pPr algn="ctr"/>
            <a:r>
              <a:rPr lang="en-US" sz="2000" dirty="0"/>
              <a:t>(12 bytes)</a:t>
            </a:r>
          </a:p>
        </p:txBody>
      </p:sp>
    </p:spTree>
    <p:extLst>
      <p:ext uri="{BB962C8B-B14F-4D97-AF65-F5344CB8AC3E}">
        <p14:creationId xmlns:p14="http://schemas.microsoft.com/office/powerpoint/2010/main" val="21998251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96CA0CD-61E4-9F80-5A1A-AA5492489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CE1D6-BF64-F165-B8A6-3CB67CBE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68.33%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AD896-3C4F-6CF8-7CC1-CB3A4A9AC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95587"/>
            <a:ext cx="7696200" cy="1135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2836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569429"/>
          </a:xfrm>
        </p:spPr>
        <p:txBody>
          <a:bodyPr>
            <a:normAutofit fontScale="90000"/>
          </a:bodyPr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7696200" cy="5135563"/>
          </a:xfrm>
        </p:spPr>
        <p:txBody>
          <a:bodyPr/>
          <a:lstStyle/>
          <a:p>
            <a:r>
              <a:rPr lang="en-US" dirty="0"/>
              <a:t>Hypertext Transfer Protocol (HTTP)</a:t>
            </a:r>
          </a:p>
          <a:p>
            <a:pPr lvl="1"/>
            <a:r>
              <a:rPr lang="en-US" dirty="0"/>
              <a:t>Standard protocol for communication between a web browser and a web server</a:t>
            </a:r>
          </a:p>
        </p:txBody>
      </p:sp>
      <p:pic>
        <p:nvPicPr>
          <p:cNvPr id="1027" name="Picture 3" descr="D:\My Dropbox\Dropbox\CONSULTING\Business Data Comm Slides\Images\ht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86249"/>
            <a:ext cx="8077200" cy="33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762000" y="4722124"/>
            <a:ext cx="838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HTTP Request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124200"/>
            <a:ext cx="137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Client computer with Web browser software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315200" y="3352800"/>
            <a:ext cx="9144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HTTP Response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1" y="4572479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5145371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1983-A606-79EE-BB8C-7FE35D3D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E1F46-B719-8205-A670-0049CB412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communication protocol has both:</a:t>
            </a:r>
          </a:p>
          <a:p>
            <a:pPr lvl="1"/>
            <a:r>
              <a:rPr lang="en-US" b="1" dirty="0"/>
              <a:t>Information bits </a:t>
            </a:r>
            <a:r>
              <a:rPr lang="en-US" dirty="0"/>
              <a:t>– those used to convey the user’s meaning</a:t>
            </a:r>
          </a:p>
          <a:p>
            <a:pPr lvl="1"/>
            <a:r>
              <a:rPr lang="en-US" b="1" dirty="0"/>
              <a:t>Overhead bits</a:t>
            </a:r>
            <a:r>
              <a:rPr lang="en-US" dirty="0"/>
              <a:t> – used for error checking; used to mark the start and end of characters and packets</a:t>
            </a:r>
          </a:p>
          <a:p>
            <a:r>
              <a:rPr lang="en-US" b="1" dirty="0"/>
              <a:t>Transmission efficiency</a:t>
            </a:r>
            <a:r>
              <a:rPr lang="en-US" dirty="0"/>
              <a:t> – determined by dividing the total number of information bits by the total bits in the transmission</a:t>
            </a:r>
          </a:p>
          <a:p>
            <a:r>
              <a:rPr lang="en-US" b="1" dirty="0"/>
              <a:t>Throughput</a:t>
            </a:r>
            <a:r>
              <a:rPr lang="en-US" dirty="0"/>
              <a:t> – the total number of information bits received per second after accounting for overhead bits and retransmissions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21746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15174A0-8E1A-63AA-B185-E5C50716B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DBDCB67-49A3-6FF2-1A38-CDE1C618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7.93% Correct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5004D8-2D8A-9547-E889-4E48DC4B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29512"/>
            <a:ext cx="7696200" cy="3867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798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9C91B-9F04-B3BC-F6F5-D87AE875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83AC-5CB3-7E20-E05D-427B16E8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9DC2-5E7C-FC2B-DA8F-39EA25E04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communication protocol has both:</a:t>
            </a:r>
          </a:p>
          <a:p>
            <a:pPr lvl="1"/>
            <a:r>
              <a:rPr lang="en-US" b="1" dirty="0"/>
              <a:t>Information bits </a:t>
            </a:r>
            <a:r>
              <a:rPr lang="en-US" dirty="0"/>
              <a:t>– those used to convey the user’s meaning</a:t>
            </a:r>
          </a:p>
          <a:p>
            <a:pPr lvl="1"/>
            <a:r>
              <a:rPr lang="en-US" b="1" dirty="0"/>
              <a:t>Overhead bits</a:t>
            </a:r>
            <a:r>
              <a:rPr lang="en-US" dirty="0"/>
              <a:t> – used for error checking; used to mark the start and end of characters and packets</a:t>
            </a:r>
          </a:p>
          <a:p>
            <a:r>
              <a:rPr lang="en-US" b="1" dirty="0"/>
              <a:t>Transmission efficiency</a:t>
            </a:r>
            <a:r>
              <a:rPr lang="en-US" dirty="0"/>
              <a:t> – determined by dividing the total number of information bits by the total bits in the transmission</a:t>
            </a:r>
          </a:p>
          <a:p>
            <a:r>
              <a:rPr lang="en-US" b="1" dirty="0"/>
              <a:t>Throughput</a:t>
            </a:r>
            <a:r>
              <a:rPr lang="en-US" dirty="0"/>
              <a:t> – the total number of information bits received per second after accounting for overhead bits and retransmissions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63456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FFEEC7A-A063-7C87-9DE9-D702AD37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76EF2B1-A31C-C10C-CE8C-D312F8E7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54.67%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C90FE-5F3A-9F5D-5559-7E42AA4EC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5966"/>
            <a:ext cx="7696200" cy="1154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46488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C82C-73B5-0176-AA14-87E847B6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79212F2C-E374-8639-4756-468559FCF5A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Data Link Protocols</a:t>
            </a: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025698F9-2608-D51D-210C-CBAC282B3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6800"/>
            <a:ext cx="7696200" cy="5059363"/>
          </a:xfrm>
        </p:spPr>
        <p:txBody>
          <a:bodyPr/>
          <a:lstStyle/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Developed into a formal standard, IEEE 802.3ac</a:t>
            </a:r>
          </a:p>
          <a:p>
            <a:pPr lvl="1"/>
            <a:r>
              <a:rPr lang="en-US" dirty="0"/>
              <a:t>Several versions in use today</a:t>
            </a:r>
          </a:p>
          <a:p>
            <a:pPr lvl="1"/>
            <a:r>
              <a:rPr lang="en-US" dirty="0"/>
              <a:t>Uses contention media access control (handles when two computers try to transmit at the same time)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Ethernet II Frame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21BFE4-DF5B-0900-3D55-AA42AF18B661}"/>
              </a:ext>
            </a:extLst>
          </p:cNvPr>
          <p:cNvSpPr/>
          <p:nvPr/>
        </p:nvSpPr>
        <p:spPr>
          <a:xfrm>
            <a:off x="1158948" y="4800600"/>
            <a:ext cx="1651983" cy="990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Destination Address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(6 bytes)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0F983C-2379-B1C1-D04A-2964715B5A37}"/>
              </a:ext>
            </a:extLst>
          </p:cNvPr>
          <p:cNvSpPr/>
          <p:nvPr/>
        </p:nvSpPr>
        <p:spPr>
          <a:xfrm>
            <a:off x="7239000" y="4800600"/>
            <a:ext cx="990600" cy="990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CRC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(4 bytes)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60140E-11E4-FD64-7825-42A83EA6C6DD}"/>
              </a:ext>
            </a:extLst>
          </p:cNvPr>
          <p:cNvSpPr/>
          <p:nvPr/>
        </p:nvSpPr>
        <p:spPr>
          <a:xfrm>
            <a:off x="152400" y="4800600"/>
            <a:ext cx="1006548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Preamble &amp; Delimiter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(8 bytes)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321F13-593E-2657-31BD-ACF1877D91A1}"/>
              </a:ext>
            </a:extLst>
          </p:cNvPr>
          <p:cNvSpPr/>
          <p:nvPr/>
        </p:nvSpPr>
        <p:spPr>
          <a:xfrm>
            <a:off x="2810931" y="4800600"/>
            <a:ext cx="1609651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Source Address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(6 bytes)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3D4CD6-E2E9-030D-2F7E-0599EFE93D82}"/>
              </a:ext>
            </a:extLst>
          </p:cNvPr>
          <p:cNvSpPr/>
          <p:nvPr/>
        </p:nvSpPr>
        <p:spPr>
          <a:xfrm>
            <a:off x="4420581" y="4800600"/>
            <a:ext cx="938818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Type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(2 bytes)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AB2FA5-8282-CD3B-7046-E5D207B487D0}"/>
              </a:ext>
            </a:extLst>
          </p:cNvPr>
          <p:cNvSpPr/>
          <p:nvPr/>
        </p:nvSpPr>
        <p:spPr>
          <a:xfrm>
            <a:off x="5359399" y="4800600"/>
            <a:ext cx="1879601" cy="9906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(46-1500 bytes)</a:t>
            </a:r>
          </a:p>
        </p:txBody>
      </p:sp>
      <p:sp>
        <p:nvSpPr>
          <p:cNvPr id="18" name="Down Arrow Callout 17">
            <a:extLst>
              <a:ext uri="{FF2B5EF4-FFF2-40B4-BE49-F238E27FC236}">
                <a16:creationId xmlns:a16="http://schemas.microsoft.com/office/drawing/2014/main" id="{58B794F1-8020-C92C-923A-C3FE2EABFF47}"/>
              </a:ext>
            </a:extLst>
          </p:cNvPr>
          <p:cNvSpPr/>
          <p:nvPr/>
        </p:nvSpPr>
        <p:spPr>
          <a:xfrm>
            <a:off x="7547613" y="3200400"/>
            <a:ext cx="1564503" cy="1727200"/>
          </a:xfrm>
          <a:prstGeom prst="downArrowCallout">
            <a:avLst>
              <a:gd name="adj1" fmla="val 18912"/>
              <a:gd name="adj2" fmla="val 18303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Interframe</a:t>
            </a:r>
            <a:r>
              <a:rPr lang="en-US" sz="2000" dirty="0"/>
              <a:t> Gap</a:t>
            </a:r>
          </a:p>
          <a:p>
            <a:pPr algn="ctr"/>
            <a:r>
              <a:rPr lang="en-US" sz="2000" dirty="0"/>
              <a:t>(12 bytes)</a:t>
            </a:r>
          </a:p>
        </p:txBody>
      </p:sp>
    </p:spTree>
    <p:extLst>
      <p:ext uri="{BB962C8B-B14F-4D97-AF65-F5344CB8AC3E}">
        <p14:creationId xmlns:p14="http://schemas.microsoft.com/office/powerpoint/2010/main" val="38479144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BD67E9-66FE-2200-C93D-6D67E14DF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13CB161-F4ED-48E5-ED91-0E135764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69.73%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8A5EB-70F2-A6F2-0B49-05F46C3C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76346"/>
            <a:ext cx="7696200" cy="1173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21255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Network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IPv4 Packet</a:t>
            </a:r>
          </a:p>
          <a:p>
            <a:pPr lvl="1"/>
            <a:r>
              <a:rPr lang="en-US" dirty="0"/>
              <a:t>160-192 bits (20-24 bytes) of overhead</a:t>
            </a:r>
          </a:p>
          <a:p>
            <a:pPr lvl="1"/>
            <a:r>
              <a:rPr lang="en-US" dirty="0"/>
              <a:t>Options field rarely used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9471" y="3962400"/>
            <a:ext cx="586403" cy="73152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Header length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0001" y="3962400"/>
            <a:ext cx="642635" cy="731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Packet Offset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(13 bits)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9518" y="3962400"/>
            <a:ext cx="618188" cy="731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Version number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7756" y="3962400"/>
            <a:ext cx="595813" cy="731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Type of service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(8 bits)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2639" y="3962400"/>
            <a:ext cx="636724" cy="73152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Total length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6002" y="3962400"/>
            <a:ext cx="629629" cy="7315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IDs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(16 bits)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48362" y="3962400"/>
            <a:ext cx="564007" cy="73152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Flags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 bits)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50255" y="3962400"/>
            <a:ext cx="715952" cy="731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Time to Live /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Hop Limit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(8 bits)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17390" y="3962400"/>
            <a:ext cx="629444" cy="73152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CRC-16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67311" y="3962400"/>
            <a:ext cx="649781" cy="7315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Protocol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(8 bits)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13081" y="3962400"/>
            <a:ext cx="642219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Options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55300" y="3962400"/>
            <a:ext cx="602542" cy="7315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User Data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(varies)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46038" y="3962400"/>
            <a:ext cx="651046" cy="731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Source Address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93738" y="3962400"/>
            <a:ext cx="819343" cy="731520"/>
          </a:xfrm>
          <a:prstGeom prst="rect">
            <a:avLst/>
          </a:prstGeom>
          <a:solidFill>
            <a:srgbClr val="32FCF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Destination Address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(32 bits)</a:t>
            </a:r>
          </a:p>
        </p:txBody>
      </p:sp>
    </p:spTree>
    <p:extLst>
      <p:ext uri="{BB962C8B-B14F-4D97-AF65-F5344CB8AC3E}">
        <p14:creationId xmlns:p14="http://schemas.microsoft.com/office/powerpoint/2010/main" val="352273642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Addressing</a:t>
            </a:r>
          </a:p>
          <a:p>
            <a:pPr lvl="1"/>
            <a:r>
              <a:rPr lang="en-US" dirty="0"/>
              <a:t>IPv4 addresses are 32 bits</a:t>
            </a:r>
          </a:p>
          <a:p>
            <a:pPr lvl="1"/>
            <a:r>
              <a:rPr lang="en-US" dirty="0"/>
              <a:t>Most common way to write is using dot-decimal notation</a:t>
            </a:r>
          </a:p>
          <a:p>
            <a:pPr lvl="2"/>
            <a:r>
              <a:rPr lang="en-US" dirty="0"/>
              <a:t>Easier for people to read and remember</a:t>
            </a:r>
          </a:p>
          <a:p>
            <a:pPr lvl="2"/>
            <a:r>
              <a:rPr lang="en-US" dirty="0"/>
              <a:t>Breaks the address into four bytes and writes each byte in decimal notation instead of binary</a:t>
            </a:r>
          </a:p>
          <a:p>
            <a:pPr lvl="2"/>
            <a:r>
              <a:rPr lang="en-US" dirty="0"/>
              <a:t>Example: 129.79.78.193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219200" y="5562600"/>
            <a:ext cx="1676400" cy="4572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 pitchFamily="1" charset="-128"/>
              </a:rPr>
              <a:t>10000001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95600" y="5562600"/>
            <a:ext cx="1676400" cy="4572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 pitchFamily="1" charset="-128"/>
              </a:rPr>
              <a:t>01001111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5562600"/>
            <a:ext cx="1676400" cy="4572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 pitchFamily="1" charset="-128"/>
              </a:rPr>
              <a:t>01001110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248400" y="5562600"/>
            <a:ext cx="1676400" cy="4572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 pitchFamily="1" charset="-128"/>
              </a:rPr>
              <a:t>11000001</a:t>
            </a:r>
          </a:p>
        </p:txBody>
      </p:sp>
    </p:spTree>
    <p:extLst>
      <p:ext uri="{BB962C8B-B14F-4D97-AF65-F5344CB8AC3E}">
        <p14:creationId xmlns:p14="http://schemas.microsoft.com/office/powerpoint/2010/main" val="85049705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58A47F9-00FB-93AC-4A06-C11862FD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2F1695B-0E83-33D1-D729-CB579FD9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78.43%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A3075-1561-E258-3060-85A087D8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5966"/>
            <a:ext cx="7696200" cy="1154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8781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8D646B5-B8D2-83AA-C508-9645B4B9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02C2A7-A33C-2455-546C-3CC4663B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83.93%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442A9-F0AB-0600-35DC-093ED034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52" y="1600200"/>
            <a:ext cx="7329496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007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1FE9F-AED3-4D10-FA11-95BB4279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781"/>
            <a:ext cx="9144000" cy="58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12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Contention</a:t>
            </a:r>
          </a:p>
          <a:p>
            <a:pPr lvl="1"/>
            <a:r>
              <a:rPr lang="en-US" dirty="0"/>
              <a:t>Transmit whenever circuit is available with no centralized control</a:t>
            </a:r>
          </a:p>
          <a:p>
            <a:pPr lvl="1"/>
            <a:r>
              <a:rPr lang="en-US" dirty="0"/>
              <a:t>Common in Ethernet LANs</a:t>
            </a:r>
          </a:p>
          <a:p>
            <a:pPr lvl="1"/>
            <a:r>
              <a:rPr lang="en-US" dirty="0"/>
              <a:t>When devices transmit at the same time, a </a:t>
            </a:r>
            <a:r>
              <a:rPr lang="en-US" b="1" dirty="0"/>
              <a:t>collision</a:t>
            </a:r>
            <a:r>
              <a:rPr lang="en-US" dirty="0"/>
              <a:t> occurs</a:t>
            </a:r>
          </a:p>
          <a:p>
            <a:pPr lvl="1"/>
            <a:r>
              <a:rPr lang="en-US" dirty="0"/>
              <a:t>Devices must be “polite” and follow these steps: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“Listen” for traffic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If another device is transmitting, wait to transmit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Otherwise, transmit (and keep listening)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If another device begins to transmit, stop and wait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6401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Controlled access</a:t>
            </a:r>
          </a:p>
          <a:p>
            <a:pPr lvl="1"/>
            <a:r>
              <a:rPr lang="en-US" dirty="0"/>
              <a:t>Common in wireless LANs</a:t>
            </a:r>
          </a:p>
          <a:p>
            <a:pPr lvl="2"/>
            <a:r>
              <a:rPr lang="en-US" dirty="0"/>
              <a:t>Controlled by wireless access point</a:t>
            </a:r>
          </a:p>
          <a:p>
            <a:pPr lvl="1"/>
            <a:r>
              <a:rPr lang="en-US" b="1" dirty="0"/>
              <a:t>Access Request Technique</a:t>
            </a:r>
          </a:p>
          <a:p>
            <a:pPr lvl="2"/>
            <a:r>
              <a:rPr lang="en-US" dirty="0"/>
              <a:t>Each device must get “permission” to transmit, similar to raising a hand</a:t>
            </a:r>
          </a:p>
          <a:p>
            <a:pPr lvl="1"/>
            <a:r>
              <a:rPr lang="en-US" b="1" dirty="0"/>
              <a:t>Polling</a:t>
            </a:r>
          </a:p>
          <a:p>
            <a:pPr lvl="2"/>
            <a:r>
              <a:rPr lang="en-US" b="1" dirty="0"/>
              <a:t>Roll-call polling</a:t>
            </a:r>
          </a:p>
          <a:p>
            <a:pPr lvl="3"/>
            <a:r>
              <a:rPr lang="en-US" dirty="0"/>
              <a:t>Central device (controller) determines which devices can transmit</a:t>
            </a:r>
          </a:p>
          <a:p>
            <a:pPr lvl="3"/>
            <a:r>
              <a:rPr lang="en-US" dirty="0"/>
              <a:t>Each client is checked periodically to see if it needs to transmit</a:t>
            </a:r>
          </a:p>
          <a:p>
            <a:pPr lvl="2"/>
            <a:r>
              <a:rPr lang="en-US" b="1" dirty="0"/>
              <a:t>Hub Polling (token passing)</a:t>
            </a:r>
          </a:p>
          <a:p>
            <a:pPr lvl="3"/>
            <a:r>
              <a:rPr lang="en-US" dirty="0"/>
              <a:t>One device begins the poll and then passes it to another device until it reaches them 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163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0EA9862-FA03-3B2D-D678-E3C9B00BA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70A86F4-9D16-B078-6ECB-CB5FECE0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64.96%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CE2B0-7DEB-5B61-5D4D-45838613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85461"/>
            <a:ext cx="7696200" cy="3155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95347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Error Detection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7696200" cy="4983162"/>
          </a:xfrm>
        </p:spPr>
        <p:txBody>
          <a:bodyPr/>
          <a:lstStyle/>
          <a:p>
            <a:r>
              <a:rPr lang="en-US" dirty="0"/>
              <a:t>Receivers need to know when the data transmitted is not correct</a:t>
            </a:r>
          </a:p>
          <a:p>
            <a:r>
              <a:rPr lang="en-US" dirty="0"/>
              <a:t>Add “check value” (error detection value) to message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value produced by mathematical formula</a:t>
            </a:r>
          </a:p>
          <a:p>
            <a:r>
              <a:rPr lang="en-US" dirty="0"/>
              <a:t>Three error detection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Parity checking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Checksum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Cyclic redundancy checking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09800" y="3124200"/>
            <a:ext cx="4343400" cy="838200"/>
            <a:chOff x="2438400" y="3429000"/>
            <a:chExt cx="4343400" cy="838200"/>
          </a:xfrm>
        </p:grpSpPr>
        <p:sp>
          <p:nvSpPr>
            <p:cNvPr id="2" name="Rectangle 1"/>
            <p:cNvSpPr/>
            <p:nvPr/>
          </p:nvSpPr>
          <p:spPr>
            <a:xfrm>
              <a:off x="2438400" y="3429000"/>
              <a:ext cx="3124200" cy="838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Message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562600" y="3429000"/>
              <a:ext cx="1219200" cy="838200"/>
            </a:xfrm>
            <a:prstGeom prst="rect">
              <a:avLst/>
            </a:prstGeom>
            <a:solidFill>
              <a:srgbClr val="CCCC00"/>
            </a:solidFill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Check 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80373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Error Detection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Parity check	</a:t>
            </a:r>
          </a:p>
          <a:p>
            <a:pPr lvl="1"/>
            <a:r>
              <a:rPr lang="en-US" dirty="0"/>
              <a:t>1-bit check value</a:t>
            </a:r>
          </a:p>
          <a:p>
            <a:pPr lvl="1"/>
            <a:r>
              <a:rPr lang="en-US" dirty="0"/>
              <a:t>Based on the number of 1’s in the message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Even parity:  number of 1’s remains even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Odd parity: number of 1’s remains odd</a:t>
            </a:r>
          </a:p>
          <a:p>
            <a:pPr lvl="1"/>
            <a:r>
              <a:rPr lang="en-US" dirty="0"/>
              <a:t>Simple, but only detects 50% of errors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4694872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/>
              <a:t>Example (Even Parity)</a:t>
            </a:r>
          </a:p>
          <a:p>
            <a:endParaRPr lang="en-US" sz="1800" dirty="0"/>
          </a:p>
          <a:p>
            <a:r>
              <a:rPr lang="en-US" sz="1800" dirty="0"/>
              <a:t>Character: 	‘A’</a:t>
            </a:r>
          </a:p>
          <a:p>
            <a:r>
              <a:rPr lang="en-US" sz="1800" dirty="0"/>
              <a:t>Binary: 		01000001</a:t>
            </a:r>
          </a:p>
          <a:p>
            <a:r>
              <a:rPr lang="en-US" sz="1800" dirty="0"/>
              <a:t>Parity Bit:	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7483" y="5218390"/>
            <a:ext cx="316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Character: 	‘C’</a:t>
            </a:r>
          </a:p>
          <a:p>
            <a:r>
              <a:rPr lang="en-US" sz="1800" dirty="0"/>
              <a:t>Binary: 		01000011</a:t>
            </a:r>
          </a:p>
          <a:p>
            <a:r>
              <a:rPr lang="en-US" sz="1800" dirty="0"/>
              <a:t>Parity Bit:	1</a:t>
            </a:r>
          </a:p>
        </p:txBody>
      </p:sp>
    </p:spTree>
    <p:extLst>
      <p:ext uri="{BB962C8B-B14F-4D97-AF65-F5344CB8AC3E}">
        <p14:creationId xmlns:p14="http://schemas.microsoft.com/office/powerpoint/2010/main" val="1221930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Error Detection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Checksum	</a:t>
            </a:r>
          </a:p>
          <a:p>
            <a:pPr lvl="1"/>
            <a:r>
              <a:rPr lang="en-US" dirty="0"/>
              <a:t>1-byte (typically) check value</a:t>
            </a:r>
          </a:p>
          <a:p>
            <a:pPr lvl="1"/>
            <a:r>
              <a:rPr lang="en-US" dirty="0"/>
              <a:t>Checksum algorithms vary in the creation of check values</a:t>
            </a:r>
          </a:p>
          <a:p>
            <a:pPr lvl="1"/>
            <a:r>
              <a:rPr lang="en-US" dirty="0"/>
              <a:t>Detects 95% of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4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Error Detection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Cyclic redundancy check (CRC)	</a:t>
            </a:r>
          </a:p>
          <a:p>
            <a:pPr lvl="1"/>
            <a:r>
              <a:rPr lang="en-US" dirty="0"/>
              <a:t>Treats message as a single binary number</a:t>
            </a:r>
          </a:p>
          <a:p>
            <a:pPr lvl="1"/>
            <a:r>
              <a:rPr lang="en-US" dirty="0"/>
              <a:t>Divides by a preset number</a:t>
            </a:r>
          </a:p>
          <a:p>
            <a:pPr lvl="1"/>
            <a:r>
              <a:rPr lang="en-US" dirty="0"/>
              <a:t>Uses remainder as the check value</a:t>
            </a:r>
          </a:p>
          <a:p>
            <a:r>
              <a:rPr lang="en-US" dirty="0"/>
              <a:t>Preset number is chosen so that remainder is the correct number of bits</a:t>
            </a:r>
          </a:p>
          <a:p>
            <a:r>
              <a:rPr lang="en-US" dirty="0"/>
              <a:t>Modes:</a:t>
            </a:r>
          </a:p>
          <a:p>
            <a:pPr lvl="1"/>
            <a:r>
              <a:rPr lang="en-US" dirty="0"/>
              <a:t>CRC-16 (~99.998% error detection rate)</a:t>
            </a:r>
          </a:p>
          <a:p>
            <a:pPr lvl="1"/>
            <a:r>
              <a:rPr lang="en-US" dirty="0"/>
              <a:t>CRC-32 (&gt;99.99999% error detection rate)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48869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E28D5C-1EC4-11DA-A362-D9ACE312D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0200"/>
            <a:ext cx="7696200" cy="4525963"/>
          </a:xfrm>
        </p:spPr>
        <p:txBody>
          <a:bodyPr>
            <a:normAutofit/>
          </a:bodyPr>
          <a:lstStyle/>
          <a:p>
            <a:r>
              <a:rPr lang="en-US" dirty="0"/>
              <a:t>Time was not an issue</a:t>
            </a:r>
          </a:p>
          <a:p>
            <a:r>
              <a:rPr lang="en-US" dirty="0"/>
              <a:t>I might be helping too much with labs</a:t>
            </a:r>
          </a:p>
          <a:p>
            <a:r>
              <a:rPr lang="en-US" dirty="0"/>
              <a:t>You clearly have questions</a:t>
            </a:r>
          </a:p>
          <a:p>
            <a:pPr lvl="1"/>
            <a:r>
              <a:rPr lang="en-US" dirty="0"/>
              <a:t>Come to office hours</a:t>
            </a:r>
          </a:p>
          <a:p>
            <a:pPr lvl="1"/>
            <a:r>
              <a:rPr lang="en-US" dirty="0"/>
              <a:t>Ask them in class</a:t>
            </a:r>
          </a:p>
          <a:p>
            <a:pPr lvl="1"/>
            <a:r>
              <a:rPr lang="en-US" dirty="0"/>
              <a:t>Email me</a:t>
            </a:r>
          </a:p>
          <a:p>
            <a:r>
              <a:rPr lang="en-US" dirty="0"/>
              <a:t>Start studying early</a:t>
            </a:r>
          </a:p>
          <a:p>
            <a:r>
              <a:rPr lang="en-US" dirty="0"/>
              <a:t>Pay attention in class</a:t>
            </a:r>
          </a:p>
          <a:p>
            <a:r>
              <a:rPr lang="en-US" dirty="0"/>
              <a:t>Highest score 1034 out of 1160</a:t>
            </a:r>
          </a:p>
          <a:p>
            <a:pPr lvl="1"/>
            <a:r>
              <a:rPr lang="en-US" dirty="0"/>
              <a:t>I will be curving the grades by 126 points</a:t>
            </a:r>
          </a:p>
        </p:txBody>
      </p:sp>
    </p:spTree>
    <p:extLst>
      <p:ext uri="{BB962C8B-B14F-4D97-AF65-F5344CB8AC3E}">
        <p14:creationId xmlns:p14="http://schemas.microsoft.com/office/powerpoint/2010/main" val="173479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223996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37 students in 2 sections</a:t>
            </a:r>
            <a:br>
              <a:rPr lang="en-US" sz="2400" dirty="0"/>
            </a:br>
            <a:r>
              <a:rPr lang="en-US" sz="2400" dirty="0"/>
              <a:t>68 questions</a:t>
            </a:r>
            <a:br>
              <a:rPr lang="en-US" sz="2400" dirty="0"/>
            </a:br>
            <a:r>
              <a:rPr lang="en-US" sz="2400" dirty="0"/>
              <a:t>52 minutes average submission time</a:t>
            </a:r>
            <a:br>
              <a:rPr lang="en-US" sz="2400" dirty="0"/>
            </a:br>
            <a:r>
              <a:rPr lang="en-US" sz="2400" dirty="0"/>
              <a:t>46 seconds per question average</a:t>
            </a:r>
            <a:br>
              <a:rPr lang="en-US" sz="2400" dirty="0"/>
            </a:br>
            <a:r>
              <a:rPr lang="en-US" sz="2400" dirty="0"/>
              <a:t>70% average score (812 out of 1160)</a:t>
            </a:r>
            <a:br>
              <a:rPr lang="en-US" sz="2400" dirty="0"/>
            </a:br>
            <a:r>
              <a:rPr lang="en-US" sz="2400" dirty="0"/>
              <a:t>833 out of 1160 median score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510DFFA0-690F-4BEC-2979-35FCCD5E454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87158464"/>
                  </p:ext>
                </p:extLst>
              </p:nvPr>
            </p:nvGraphicFramePr>
            <p:xfrm>
              <a:off x="1244997" y="2667000"/>
              <a:ext cx="6654006" cy="385921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510DFFA0-690F-4BEC-2979-35FCCD5E45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4997" y="2667000"/>
                <a:ext cx="6654006" cy="38592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41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69.73%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26DEF-BB5A-CF1B-FEAF-670E7E25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74068"/>
            <a:ext cx="7696200" cy="2578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284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C4DC2-A460-1AD8-F5CC-E8CF4151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36"/>
            <a:ext cx="9144000" cy="60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67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79.82%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F62D1-6D0C-06E6-5DC6-65FF73D20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74068"/>
            <a:ext cx="7696200" cy="2578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497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L4, L3, L2 Headers</a:t>
            </a:r>
          </a:p>
        </p:txBody>
      </p:sp>
      <p:pic>
        <p:nvPicPr>
          <p:cNvPr id="3" name="Picture 2" descr="A blue and white rectangular box with white text">
            <a:extLst>
              <a:ext uri="{FF2B5EF4-FFF2-40B4-BE49-F238E27FC236}">
                <a16:creationId xmlns:a16="http://schemas.microsoft.com/office/drawing/2014/main" id="{B5DA2D7C-F148-B940-9A36-E4A06710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1219200"/>
            <a:ext cx="2590800" cy="1530267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F4B2C8C-87A6-E3D1-645A-FCC08AD5D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2819400"/>
            <a:ext cx="5105400" cy="2836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E7F05-0C6E-A202-683A-01A886D5E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5791200"/>
            <a:ext cx="6019800" cy="62706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BAFEBF-10B9-65F4-77DB-CE953AFA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143000"/>
            <a:ext cx="1818068" cy="144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Layer 4</a:t>
            </a:r>
          </a:p>
          <a:p>
            <a:pPr marL="0" indent="0">
              <a:buNone/>
            </a:pPr>
            <a:r>
              <a:rPr lang="en-US" sz="2000" dirty="0"/>
              <a:t>Transport Layer</a:t>
            </a:r>
          </a:p>
          <a:p>
            <a:pPr marL="0" indent="0">
              <a:buNone/>
            </a:pPr>
            <a:r>
              <a:rPr lang="en-US" sz="2000" dirty="0"/>
              <a:t>TCP</a:t>
            </a:r>
          </a:p>
          <a:p>
            <a:pPr marL="0" indent="0">
              <a:buNone/>
            </a:pPr>
            <a:r>
              <a:rPr lang="en-US" sz="2000" dirty="0"/>
              <a:t>Port Numbers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AFC990-9B67-A8E0-03D5-E756085AB99A}"/>
              </a:ext>
            </a:extLst>
          </p:cNvPr>
          <p:cNvSpPr txBox="1">
            <a:spLocks/>
          </p:cNvSpPr>
          <p:nvPr/>
        </p:nvSpPr>
        <p:spPr>
          <a:xfrm>
            <a:off x="7162800" y="3352800"/>
            <a:ext cx="1818068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Network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 Addresses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97943-21E8-E41E-33CA-E8350F300C2C}"/>
              </a:ext>
            </a:extLst>
          </p:cNvPr>
          <p:cNvSpPr txBox="1">
            <a:spLocks/>
          </p:cNvSpPr>
          <p:nvPr/>
        </p:nvSpPr>
        <p:spPr>
          <a:xfrm>
            <a:off x="7228268" y="5486400"/>
            <a:ext cx="1915732" cy="14181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Link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Ethernet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MAC Addresses</a:t>
            </a:r>
          </a:p>
        </p:txBody>
      </p:sp>
    </p:spTree>
    <p:extLst>
      <p:ext uri="{BB962C8B-B14F-4D97-AF65-F5344CB8AC3E}">
        <p14:creationId xmlns:p14="http://schemas.microsoft.com/office/powerpoint/2010/main" val="257546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C4DC2-A460-1AD8-F5CC-E8CF4151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36"/>
            <a:ext cx="9144000" cy="60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1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0469" y="304806"/>
          <a:ext cx="8987331" cy="6095994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83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0669">
                <a:tc>
                  <a:txBody>
                    <a:bodyPr/>
                    <a:lstStyle/>
                    <a:p>
                      <a:endParaRPr lang="en-US" sz="3700" b="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    Sender</a:t>
                      </a:r>
                    </a:p>
                  </a:txBody>
                  <a:tcPr marL="45720" marR="457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PDU</a:t>
                      </a:r>
                    </a:p>
                  </a:txBody>
                  <a:tcPr marL="45720" marR="457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Receiver</a:t>
                      </a:r>
                    </a:p>
                  </a:txBody>
                  <a:tcPr marL="45720" marR="45720" marT="60960" marB="609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Application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Packet</a:t>
                      </a:r>
                    </a:p>
                    <a:p>
                      <a:pPr algn="ctr"/>
                      <a:endParaRPr lang="en-US" sz="13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Transport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Segment</a:t>
                      </a: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Network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Packet</a:t>
                      </a: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Data</a:t>
                      </a:r>
                    </a:p>
                    <a:p>
                      <a:pPr algn="ctr"/>
                      <a:r>
                        <a:rPr lang="en-US" sz="1300" b="0" dirty="0"/>
                        <a:t>Link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Frame</a:t>
                      </a: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106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Physical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45720" marR="457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166749" y="5689603"/>
            <a:ext cx="3200400" cy="304800"/>
            <a:chOff x="990600" y="4171950"/>
            <a:chExt cx="3200400" cy="228600"/>
          </a:xfrm>
        </p:grpSpPr>
        <p:cxnSp>
          <p:nvCxnSpPr>
            <p:cNvPr id="4" name="Elbow Connector 3"/>
            <p:cNvCxnSpPr/>
            <p:nvPr/>
          </p:nvCxnSpPr>
          <p:spPr bwMode="auto">
            <a:xfrm flipV="1">
              <a:off x="9906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Elbow Connector 4"/>
            <p:cNvCxnSpPr/>
            <p:nvPr/>
          </p:nvCxnSpPr>
          <p:spPr bwMode="auto">
            <a:xfrm>
              <a:off x="1295400" y="4171950"/>
              <a:ext cx="457200" cy="228600"/>
            </a:xfrm>
            <a:prstGeom prst="bentConnector3">
              <a:avLst>
                <a:gd name="adj1" fmla="val 6041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Elbow Connector 5"/>
            <p:cNvCxnSpPr/>
            <p:nvPr/>
          </p:nvCxnSpPr>
          <p:spPr bwMode="auto">
            <a:xfrm flipV="1">
              <a:off x="1600200" y="4171950"/>
              <a:ext cx="3048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Elbow Connector 6"/>
            <p:cNvCxnSpPr/>
            <p:nvPr/>
          </p:nvCxnSpPr>
          <p:spPr bwMode="auto">
            <a:xfrm>
              <a:off x="1828800" y="4171950"/>
              <a:ext cx="533400" cy="228600"/>
            </a:xfrm>
            <a:prstGeom prst="bentConnector3">
              <a:avLst>
                <a:gd name="adj1" fmla="val 1294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Elbow Connector 7"/>
            <p:cNvCxnSpPr/>
            <p:nvPr/>
          </p:nvCxnSpPr>
          <p:spPr bwMode="auto">
            <a:xfrm flipV="1">
              <a:off x="22098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Elbow Connector 8"/>
            <p:cNvCxnSpPr/>
            <p:nvPr/>
          </p:nvCxnSpPr>
          <p:spPr bwMode="auto">
            <a:xfrm>
              <a:off x="2514600" y="4171950"/>
              <a:ext cx="381000" cy="228600"/>
            </a:xfrm>
            <a:prstGeom prst="bentConnector3">
              <a:avLst>
                <a:gd name="adj1" fmla="val 71250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Elbow Connector 9"/>
            <p:cNvCxnSpPr/>
            <p:nvPr/>
          </p:nvCxnSpPr>
          <p:spPr bwMode="auto">
            <a:xfrm flipV="1">
              <a:off x="2816105" y="4171950"/>
              <a:ext cx="231895" cy="228600"/>
            </a:xfrm>
            <a:prstGeom prst="bentConnector3">
              <a:avLst>
                <a:gd name="adj1" fmla="val 39731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Elbow Connector 10"/>
            <p:cNvCxnSpPr/>
            <p:nvPr/>
          </p:nvCxnSpPr>
          <p:spPr bwMode="auto">
            <a:xfrm>
              <a:off x="2971800" y="4171950"/>
              <a:ext cx="304800" cy="228600"/>
            </a:xfrm>
            <a:prstGeom prst="bentConnector3">
              <a:avLst>
                <a:gd name="adj1" fmla="val 2968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Elbow Connector 11"/>
            <p:cNvCxnSpPr/>
            <p:nvPr/>
          </p:nvCxnSpPr>
          <p:spPr bwMode="auto">
            <a:xfrm flipV="1">
              <a:off x="3120905" y="4171950"/>
              <a:ext cx="308095" cy="228600"/>
            </a:xfrm>
            <a:prstGeom prst="bentConnector3">
              <a:avLst>
                <a:gd name="adj1" fmla="val 63823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Elbow Connector 12"/>
            <p:cNvCxnSpPr/>
            <p:nvPr/>
          </p:nvCxnSpPr>
          <p:spPr bwMode="auto">
            <a:xfrm>
              <a:off x="3352800" y="4171950"/>
              <a:ext cx="263404" cy="228600"/>
            </a:xfrm>
            <a:prstGeom prst="bentConnector3">
              <a:avLst>
                <a:gd name="adj1" fmla="val 44293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Elbow Connector 13"/>
            <p:cNvCxnSpPr/>
            <p:nvPr/>
          </p:nvCxnSpPr>
          <p:spPr bwMode="auto">
            <a:xfrm flipV="1">
              <a:off x="35052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Elbow Connector 14"/>
            <p:cNvCxnSpPr/>
            <p:nvPr/>
          </p:nvCxnSpPr>
          <p:spPr bwMode="auto">
            <a:xfrm>
              <a:off x="3810000" y="4171950"/>
              <a:ext cx="381000" cy="228600"/>
            </a:xfrm>
            <a:prstGeom prst="bentConnector3">
              <a:avLst>
                <a:gd name="adj1" fmla="val 71250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6" name="Group 15"/>
          <p:cNvGrpSpPr/>
          <p:nvPr/>
        </p:nvGrpSpPr>
        <p:grpSpPr>
          <a:xfrm>
            <a:off x="5692238" y="5689603"/>
            <a:ext cx="3200400" cy="304800"/>
            <a:chOff x="990600" y="4171950"/>
            <a:chExt cx="3200400" cy="228600"/>
          </a:xfrm>
        </p:grpSpPr>
        <p:cxnSp>
          <p:nvCxnSpPr>
            <p:cNvPr id="17" name="Elbow Connector 16"/>
            <p:cNvCxnSpPr/>
            <p:nvPr/>
          </p:nvCxnSpPr>
          <p:spPr bwMode="auto">
            <a:xfrm flipV="1">
              <a:off x="9906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Elbow Connector 17"/>
            <p:cNvCxnSpPr/>
            <p:nvPr/>
          </p:nvCxnSpPr>
          <p:spPr bwMode="auto">
            <a:xfrm>
              <a:off x="1295400" y="4171950"/>
              <a:ext cx="457200" cy="228600"/>
            </a:xfrm>
            <a:prstGeom prst="bentConnector3">
              <a:avLst>
                <a:gd name="adj1" fmla="val 6041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Elbow Connector 18"/>
            <p:cNvCxnSpPr/>
            <p:nvPr/>
          </p:nvCxnSpPr>
          <p:spPr bwMode="auto">
            <a:xfrm flipV="1">
              <a:off x="1600200" y="4171950"/>
              <a:ext cx="3048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Elbow Connector 19"/>
            <p:cNvCxnSpPr/>
            <p:nvPr/>
          </p:nvCxnSpPr>
          <p:spPr bwMode="auto">
            <a:xfrm>
              <a:off x="1828800" y="4171950"/>
              <a:ext cx="533400" cy="228600"/>
            </a:xfrm>
            <a:prstGeom prst="bentConnector3">
              <a:avLst>
                <a:gd name="adj1" fmla="val 1294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Elbow Connector 20"/>
            <p:cNvCxnSpPr/>
            <p:nvPr/>
          </p:nvCxnSpPr>
          <p:spPr bwMode="auto">
            <a:xfrm flipV="1">
              <a:off x="22098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Elbow Connector 21"/>
            <p:cNvCxnSpPr/>
            <p:nvPr/>
          </p:nvCxnSpPr>
          <p:spPr bwMode="auto">
            <a:xfrm>
              <a:off x="2514600" y="4171950"/>
              <a:ext cx="381000" cy="228600"/>
            </a:xfrm>
            <a:prstGeom prst="bentConnector3">
              <a:avLst>
                <a:gd name="adj1" fmla="val 71250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Elbow Connector 22"/>
            <p:cNvCxnSpPr/>
            <p:nvPr/>
          </p:nvCxnSpPr>
          <p:spPr bwMode="auto">
            <a:xfrm flipV="1">
              <a:off x="2816105" y="4171950"/>
              <a:ext cx="231895" cy="228600"/>
            </a:xfrm>
            <a:prstGeom prst="bentConnector3">
              <a:avLst>
                <a:gd name="adj1" fmla="val 39731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Elbow Connector 23"/>
            <p:cNvCxnSpPr/>
            <p:nvPr/>
          </p:nvCxnSpPr>
          <p:spPr bwMode="auto">
            <a:xfrm>
              <a:off x="2971800" y="4171950"/>
              <a:ext cx="304800" cy="228600"/>
            </a:xfrm>
            <a:prstGeom prst="bentConnector3">
              <a:avLst>
                <a:gd name="adj1" fmla="val 29687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Elbow Connector 24"/>
            <p:cNvCxnSpPr/>
            <p:nvPr/>
          </p:nvCxnSpPr>
          <p:spPr bwMode="auto">
            <a:xfrm flipV="1">
              <a:off x="3120905" y="4171950"/>
              <a:ext cx="308095" cy="228600"/>
            </a:xfrm>
            <a:prstGeom prst="bentConnector3">
              <a:avLst>
                <a:gd name="adj1" fmla="val 63823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Elbow Connector 25"/>
            <p:cNvCxnSpPr/>
            <p:nvPr/>
          </p:nvCxnSpPr>
          <p:spPr bwMode="auto">
            <a:xfrm>
              <a:off x="3352800" y="4171950"/>
              <a:ext cx="263404" cy="228600"/>
            </a:xfrm>
            <a:prstGeom prst="bentConnector3">
              <a:avLst>
                <a:gd name="adj1" fmla="val 44293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Elbow Connector 26"/>
            <p:cNvCxnSpPr/>
            <p:nvPr/>
          </p:nvCxnSpPr>
          <p:spPr bwMode="auto">
            <a:xfrm flipV="1">
              <a:off x="3505200" y="4171950"/>
              <a:ext cx="381000" cy="228600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Elbow Connector 27"/>
            <p:cNvCxnSpPr/>
            <p:nvPr/>
          </p:nvCxnSpPr>
          <p:spPr bwMode="auto">
            <a:xfrm>
              <a:off x="3810000" y="4171950"/>
              <a:ext cx="381000" cy="228600"/>
            </a:xfrm>
            <a:prstGeom prst="bentConnector3">
              <a:avLst>
                <a:gd name="adj1" fmla="val 71250"/>
              </a:avLst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2095803" y="2331919"/>
            <a:ext cx="2286000" cy="685800"/>
            <a:chOff x="1828800" y="1630973"/>
            <a:chExt cx="2286000" cy="514350"/>
          </a:xfrm>
        </p:grpSpPr>
        <p:sp>
          <p:nvSpPr>
            <p:cNvPr id="30" name="Rounded Rectangle 4"/>
            <p:cNvSpPr/>
            <p:nvPr/>
          </p:nvSpPr>
          <p:spPr>
            <a:xfrm>
              <a:off x="1828800" y="1630973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31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32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sp>
        <p:nvSpPr>
          <p:cNvPr id="33" name="Rounded Rectangle 4"/>
          <p:cNvSpPr/>
          <p:nvPr/>
        </p:nvSpPr>
        <p:spPr>
          <a:xfrm>
            <a:off x="5440816" y="4284196"/>
            <a:ext cx="3596054" cy="1014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Ethernet</a:t>
            </a:r>
            <a:endParaRPr lang="en-US" kern="1200" dirty="0"/>
          </a:p>
        </p:txBody>
      </p:sp>
      <p:sp>
        <p:nvSpPr>
          <p:cNvPr id="34" name="Rounded Rectangle 4"/>
          <p:cNvSpPr/>
          <p:nvPr/>
        </p:nvSpPr>
        <p:spPr>
          <a:xfrm>
            <a:off x="6279016" y="3292658"/>
            <a:ext cx="2667000" cy="859536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IP</a:t>
            </a:r>
            <a:endParaRPr lang="en-US" kern="1200" dirty="0"/>
          </a:p>
        </p:txBody>
      </p:sp>
      <p:sp>
        <p:nvSpPr>
          <p:cNvPr id="35" name="Rounded Rectangle 4"/>
          <p:cNvSpPr/>
          <p:nvPr/>
        </p:nvSpPr>
        <p:spPr>
          <a:xfrm>
            <a:off x="6583816" y="2330024"/>
            <a:ext cx="2286000" cy="685800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TCP</a:t>
            </a:r>
            <a:endParaRPr lang="en-US" kern="12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17216" y="1293509"/>
            <a:ext cx="1676400" cy="539260"/>
            <a:chOff x="2362200" y="1688123"/>
            <a:chExt cx="1676400" cy="404445"/>
          </a:xfrm>
        </p:grpSpPr>
        <p:sp>
          <p:nvSpPr>
            <p:cNvPr id="37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38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629203" y="1295404"/>
            <a:ext cx="1676400" cy="539260"/>
            <a:chOff x="2362200" y="1688123"/>
            <a:chExt cx="1676400" cy="404445"/>
          </a:xfrm>
        </p:grpSpPr>
        <p:sp>
          <p:nvSpPr>
            <p:cNvPr id="40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41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sp>
        <p:nvSpPr>
          <p:cNvPr id="42" name="Rounded Rectangle 4"/>
          <p:cNvSpPr/>
          <p:nvPr/>
        </p:nvSpPr>
        <p:spPr>
          <a:xfrm>
            <a:off x="1794298" y="3306067"/>
            <a:ext cx="2667000" cy="859536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IP</a:t>
            </a:r>
            <a:endParaRPr lang="en-US" kern="1200" dirty="0"/>
          </a:p>
        </p:txBody>
      </p:sp>
      <p:sp>
        <p:nvSpPr>
          <p:cNvPr id="43" name="Rounded Rectangle 4"/>
          <p:cNvSpPr/>
          <p:nvPr/>
        </p:nvSpPr>
        <p:spPr>
          <a:xfrm>
            <a:off x="2099098" y="2330024"/>
            <a:ext cx="2286000" cy="685800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TCP</a:t>
            </a:r>
            <a:endParaRPr lang="en-US" kern="1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1795822" y="3314534"/>
            <a:ext cx="2667000" cy="859536"/>
            <a:chOff x="1493576" y="1562937"/>
            <a:chExt cx="2667000" cy="644652"/>
          </a:xfrm>
        </p:grpSpPr>
        <p:sp>
          <p:nvSpPr>
            <p:cNvPr id="45" name="Rounded Rectangle 4"/>
            <p:cNvSpPr/>
            <p:nvPr/>
          </p:nvSpPr>
          <p:spPr>
            <a:xfrm>
              <a:off x="1493576" y="1562937"/>
              <a:ext cx="2667000" cy="644652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IP</a:t>
              </a:r>
              <a:endParaRPr lang="en-US" kern="1200" dirty="0"/>
            </a:p>
          </p:txBody>
        </p:sp>
        <p:sp>
          <p:nvSpPr>
            <p:cNvPr id="46" name="Rounded Rectangle 4"/>
            <p:cNvSpPr/>
            <p:nvPr/>
          </p:nvSpPr>
          <p:spPr>
            <a:xfrm>
              <a:off x="1828800" y="1630973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47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sp>
        <p:nvSpPr>
          <p:cNvPr id="49" name="Rounded Rectangle 4"/>
          <p:cNvSpPr/>
          <p:nvPr/>
        </p:nvSpPr>
        <p:spPr>
          <a:xfrm>
            <a:off x="938149" y="4286091"/>
            <a:ext cx="3596054" cy="1014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Ethernet</a:t>
            </a:r>
            <a:endParaRPr lang="en-US" kern="12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956098" y="4286711"/>
            <a:ext cx="3596054" cy="1014984"/>
            <a:chOff x="649200" y="1504944"/>
            <a:chExt cx="3596054" cy="761238"/>
          </a:xfrm>
        </p:grpSpPr>
        <p:sp>
          <p:nvSpPr>
            <p:cNvPr id="51" name="Rounded Rectangle 4"/>
            <p:cNvSpPr/>
            <p:nvPr/>
          </p:nvSpPr>
          <p:spPr>
            <a:xfrm>
              <a:off x="649200" y="1504944"/>
              <a:ext cx="3596054" cy="761238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Ethernet</a:t>
              </a:r>
              <a:endParaRPr lang="en-US" kern="1200" dirty="0"/>
            </a:p>
          </p:txBody>
        </p:sp>
        <p:sp>
          <p:nvSpPr>
            <p:cNvPr id="52" name="Rounded Rectangle 4"/>
            <p:cNvSpPr/>
            <p:nvPr/>
          </p:nvSpPr>
          <p:spPr>
            <a:xfrm>
              <a:off x="1524000" y="1558436"/>
              <a:ext cx="2667000" cy="644652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IP</a:t>
              </a:r>
              <a:endParaRPr lang="en-US" kern="1200" dirty="0"/>
            </a:p>
          </p:txBody>
        </p:sp>
        <p:sp>
          <p:nvSpPr>
            <p:cNvPr id="53" name="Rounded Rectangle 4"/>
            <p:cNvSpPr/>
            <p:nvPr/>
          </p:nvSpPr>
          <p:spPr>
            <a:xfrm>
              <a:off x="1828800" y="1630973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54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55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79016" y="4368803"/>
            <a:ext cx="2667000" cy="859536"/>
            <a:chOff x="6172200" y="3181350"/>
            <a:chExt cx="2667000" cy="644652"/>
          </a:xfrm>
        </p:grpSpPr>
        <p:sp>
          <p:nvSpPr>
            <p:cNvPr id="57" name="Rounded Rectangle 4"/>
            <p:cNvSpPr/>
            <p:nvPr/>
          </p:nvSpPr>
          <p:spPr>
            <a:xfrm>
              <a:off x="6172200" y="3181350"/>
              <a:ext cx="2667000" cy="644652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IP</a:t>
              </a:r>
              <a:endParaRPr lang="en-US" kern="1200" dirty="0"/>
            </a:p>
          </p:txBody>
        </p:sp>
        <p:sp>
          <p:nvSpPr>
            <p:cNvPr id="58" name="Rounded Rectangle 4"/>
            <p:cNvSpPr/>
            <p:nvPr/>
          </p:nvSpPr>
          <p:spPr>
            <a:xfrm>
              <a:off x="6477000" y="3253887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59" name="Rounded Rectangle 4"/>
            <p:cNvSpPr/>
            <p:nvPr/>
          </p:nvSpPr>
          <p:spPr>
            <a:xfrm>
              <a:off x="7010400" y="3311037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60" name="Rounded Rectangle 4"/>
            <p:cNvSpPr/>
            <p:nvPr/>
          </p:nvSpPr>
          <p:spPr>
            <a:xfrm>
              <a:off x="7620000" y="3363791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583816" y="3389374"/>
            <a:ext cx="2286000" cy="685800"/>
            <a:chOff x="6477000" y="2446778"/>
            <a:chExt cx="2286000" cy="514350"/>
          </a:xfrm>
        </p:grpSpPr>
        <p:sp>
          <p:nvSpPr>
            <p:cNvPr id="62" name="Rounded Rectangle 4"/>
            <p:cNvSpPr/>
            <p:nvPr/>
          </p:nvSpPr>
          <p:spPr>
            <a:xfrm>
              <a:off x="6477000" y="2446778"/>
              <a:ext cx="2286000" cy="514350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TCP</a:t>
              </a:r>
              <a:endParaRPr lang="en-US" kern="1200" dirty="0"/>
            </a:p>
          </p:txBody>
        </p:sp>
        <p:sp>
          <p:nvSpPr>
            <p:cNvPr id="63" name="Rounded Rectangle 4"/>
            <p:cNvSpPr/>
            <p:nvPr/>
          </p:nvSpPr>
          <p:spPr>
            <a:xfrm>
              <a:off x="7010400" y="2503928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64" name="Rounded Rectangle 4"/>
            <p:cNvSpPr/>
            <p:nvPr/>
          </p:nvSpPr>
          <p:spPr>
            <a:xfrm>
              <a:off x="7620000" y="2556682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117216" y="2406225"/>
            <a:ext cx="1676400" cy="539260"/>
            <a:chOff x="7010400" y="1709416"/>
            <a:chExt cx="1676400" cy="404445"/>
          </a:xfrm>
        </p:grpSpPr>
        <p:sp>
          <p:nvSpPr>
            <p:cNvPr id="66" name="Rounded Rectangle 4"/>
            <p:cNvSpPr/>
            <p:nvPr/>
          </p:nvSpPr>
          <p:spPr>
            <a:xfrm>
              <a:off x="7010400" y="1709416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67" name="Rounded Rectangle 4"/>
            <p:cNvSpPr/>
            <p:nvPr/>
          </p:nvSpPr>
          <p:spPr>
            <a:xfrm>
              <a:off x="7620000" y="1762170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612901" y="2400364"/>
            <a:ext cx="1676400" cy="539260"/>
            <a:chOff x="2362200" y="1688123"/>
            <a:chExt cx="1676400" cy="404445"/>
          </a:xfrm>
        </p:grpSpPr>
        <p:sp>
          <p:nvSpPr>
            <p:cNvPr id="69" name="Rounded Rectangle 4"/>
            <p:cNvSpPr/>
            <p:nvPr/>
          </p:nvSpPr>
          <p:spPr>
            <a:xfrm>
              <a:off x="2362200" y="1688123"/>
              <a:ext cx="1676400" cy="404445"/>
            </a:xfrm>
            <a:prstGeom prst="rect">
              <a:avLst/>
            </a:prstGeom>
            <a:solidFill>
              <a:srgbClr val="F07F09"/>
            </a:solidFill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HTTP</a:t>
              </a:r>
              <a:endParaRPr lang="en-US" kern="1200" dirty="0"/>
            </a:p>
          </p:txBody>
        </p:sp>
        <p:sp>
          <p:nvSpPr>
            <p:cNvPr id="70" name="Rounded Rectangle 4"/>
            <p:cNvSpPr/>
            <p:nvPr/>
          </p:nvSpPr>
          <p:spPr>
            <a:xfrm>
              <a:off x="2971800" y="1740877"/>
              <a:ext cx="990599" cy="2901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Request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41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6BFA0-AF69-B672-AEDF-8FE1347C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36"/>
            <a:ext cx="9144000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85.57%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AAAD0-90C7-B8B4-C7F7-BBB17DCD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83688"/>
            <a:ext cx="7696200" cy="2558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057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C4DC2-A460-1AD8-F5CC-E8CF4151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36"/>
            <a:ext cx="9144000" cy="60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16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Datagram Protocol (UDP)</a:t>
            </a:r>
          </a:p>
          <a:p>
            <a:pPr lvl="1"/>
            <a:r>
              <a:rPr lang="en-US" dirty="0"/>
              <a:t>Operates at the transport layer</a:t>
            </a:r>
          </a:p>
          <a:p>
            <a:pPr lvl="1"/>
            <a:r>
              <a:rPr lang="en-US" dirty="0"/>
              <a:t>PDU called a datagram</a:t>
            </a:r>
          </a:p>
          <a:p>
            <a:pPr lvl="1"/>
            <a:r>
              <a:rPr lang="en-US" dirty="0"/>
              <a:t>Used in time-sensitive situations, for control messages, or when reliability is handled by the application layer</a:t>
            </a:r>
          </a:p>
          <a:p>
            <a:pPr lvl="1"/>
            <a:r>
              <a:rPr lang="en-US" dirty="0"/>
              <a:t>32-64 bits (4-8 bytes) of overhead</a:t>
            </a:r>
          </a:p>
          <a:p>
            <a:pPr lvl="2"/>
            <a:r>
              <a:rPr lang="en-US" dirty="0"/>
              <a:t>Source port is optional in IPv4 and IPv6, Checksum is optional in IPv4</a:t>
            </a:r>
          </a:p>
          <a:p>
            <a:pPr lvl="1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698366" y="5560828"/>
            <a:ext cx="3747268" cy="839972"/>
            <a:chOff x="2444000" y="5015080"/>
            <a:chExt cx="3747268" cy="839972"/>
          </a:xfrm>
        </p:grpSpPr>
        <p:sp>
          <p:nvSpPr>
            <p:cNvPr id="5" name="Rectangle 4"/>
            <p:cNvSpPr/>
            <p:nvPr/>
          </p:nvSpPr>
          <p:spPr>
            <a:xfrm>
              <a:off x="3124506" y="5016852"/>
              <a:ext cx="881517" cy="8382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Destination Port 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44000" y="5015080"/>
              <a:ext cx="680506" cy="838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Source Port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15548" y="5015080"/>
              <a:ext cx="672978" cy="838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Length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8526" y="5016852"/>
              <a:ext cx="777265" cy="838200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Checksum</a:t>
              </a:r>
            </a:p>
            <a:p>
              <a:pPr algn="ctr"/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(16 bits)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75316" y="5016852"/>
              <a:ext cx="715952" cy="838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User Data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(varies)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14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AD71EA-C38A-767B-7F52-CA3140FA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5" y="387585"/>
            <a:ext cx="8329130" cy="233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C9635-F76D-97E5-F0E6-7AFD827A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581400"/>
            <a:ext cx="816754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2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A36F44-DEB5-52B7-DF45-DE07E3EF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937"/>
            <a:ext cx="9144000" cy="420212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1E1375-8DAB-A706-31D0-1D74D25B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700" y="304800"/>
            <a:ext cx="339090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Labs 3 and 5</a:t>
            </a:r>
          </a:p>
        </p:txBody>
      </p:sp>
    </p:spTree>
    <p:extLst>
      <p:ext uri="{BB962C8B-B14F-4D97-AF65-F5344CB8AC3E}">
        <p14:creationId xmlns:p14="http://schemas.microsoft.com/office/powerpoint/2010/main" val="164668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62.58%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65628-0CE6-8075-51D7-039B7C49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5966"/>
            <a:ext cx="7696200" cy="1154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2818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Addressing</a:t>
            </a:r>
          </a:p>
          <a:p>
            <a:pPr lvl="1"/>
            <a:r>
              <a:rPr lang="en-US" dirty="0"/>
              <a:t>IPv4 addresses are 32 bits</a:t>
            </a:r>
          </a:p>
          <a:p>
            <a:pPr lvl="1"/>
            <a:r>
              <a:rPr lang="en-US" dirty="0"/>
              <a:t>Most common way to write is using dot-decimal notation</a:t>
            </a:r>
          </a:p>
          <a:p>
            <a:pPr lvl="2"/>
            <a:r>
              <a:rPr lang="en-US" dirty="0"/>
              <a:t>Easier for people to read and remember</a:t>
            </a:r>
          </a:p>
          <a:p>
            <a:pPr lvl="2"/>
            <a:r>
              <a:rPr lang="en-US" dirty="0"/>
              <a:t>Breaks the address into four bytes and writes each byte in decimal notation instead of binary</a:t>
            </a:r>
          </a:p>
          <a:p>
            <a:pPr lvl="2"/>
            <a:r>
              <a:rPr lang="en-US" dirty="0"/>
              <a:t>Example: 129.79.78.193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219200" y="5562600"/>
            <a:ext cx="1676400" cy="4572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 pitchFamily="1" charset="-128"/>
              </a:rPr>
              <a:t>10000001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95600" y="5562600"/>
            <a:ext cx="1676400" cy="4572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 pitchFamily="1" charset="-128"/>
              </a:rPr>
              <a:t>01001111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5562600"/>
            <a:ext cx="1676400" cy="4572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 pitchFamily="1" charset="-128"/>
              </a:rPr>
              <a:t>01001110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248400" y="5562600"/>
            <a:ext cx="1676400" cy="4572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 pitchFamily="1" charset="-128"/>
              </a:rPr>
              <a:t>11000001</a:t>
            </a:r>
          </a:p>
        </p:txBody>
      </p:sp>
    </p:spTree>
    <p:extLst>
      <p:ext uri="{BB962C8B-B14F-4D97-AF65-F5344CB8AC3E}">
        <p14:creationId xmlns:p14="http://schemas.microsoft.com/office/powerpoint/2010/main" val="376497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Exhaustion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1"/>
            <a:ext cx="7696200" cy="1295400"/>
          </a:xfrm>
        </p:spPr>
        <p:txBody>
          <a:bodyPr>
            <a:normAutofit/>
          </a:bodyPr>
          <a:lstStyle/>
          <a:p>
            <a:r>
              <a:rPr lang="en-US" dirty="0"/>
              <a:t>The Internet Corporation for Assigned Names and Numbers (ICANN) is the entity that creates and distributes all IP addresses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26607-188D-F498-A7E7-46CDA247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89347"/>
            <a:ext cx="4048274" cy="17874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ADF206-2118-9E2B-C8AD-70C4553E572F}"/>
              </a:ext>
            </a:extLst>
          </p:cNvPr>
          <p:cNvSpPr txBox="1">
            <a:spLocks/>
          </p:cNvSpPr>
          <p:nvPr/>
        </p:nvSpPr>
        <p:spPr>
          <a:xfrm>
            <a:off x="1143000" y="5029200"/>
            <a:ext cx="76962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= 4,294,967,296 unique IP addresses</a:t>
            </a:r>
          </a:p>
          <a:p>
            <a:r>
              <a:rPr lang="en-US" dirty="0"/>
              <a:t>We have more devices than that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1984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Network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IPv4 Packet</a:t>
            </a:r>
          </a:p>
          <a:p>
            <a:pPr lvl="1"/>
            <a:r>
              <a:rPr lang="en-US" dirty="0"/>
              <a:t>160-192 bits (20-24 bytes) of overhead</a:t>
            </a:r>
          </a:p>
          <a:p>
            <a:pPr lvl="1"/>
            <a:r>
              <a:rPr lang="en-US" dirty="0"/>
              <a:t>Options field rarely used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9471" y="3962400"/>
            <a:ext cx="586403" cy="73152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Header length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0001" y="3962400"/>
            <a:ext cx="642635" cy="731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Packet Offset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(13 bits)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9518" y="3962400"/>
            <a:ext cx="618188" cy="731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Version number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7756" y="3962400"/>
            <a:ext cx="595813" cy="731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Type of service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(8 bits)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2639" y="3962400"/>
            <a:ext cx="636724" cy="73152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Total length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6002" y="3962400"/>
            <a:ext cx="629629" cy="7315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IDs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(16 bits)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48362" y="3962400"/>
            <a:ext cx="564007" cy="73152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Flags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 bits)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50255" y="3962400"/>
            <a:ext cx="715952" cy="731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Time to Live /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Hop Limit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(8 bits)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17390" y="3962400"/>
            <a:ext cx="629444" cy="73152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CRC-16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67311" y="3962400"/>
            <a:ext cx="649781" cy="7315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Protocol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(8 bits)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13081" y="3962400"/>
            <a:ext cx="642219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Options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55300" y="3962400"/>
            <a:ext cx="602542" cy="7315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User Data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(varies)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46038" y="3962400"/>
            <a:ext cx="651046" cy="731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Source Address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93738" y="3962400"/>
            <a:ext cx="819343" cy="731520"/>
          </a:xfrm>
          <a:prstGeom prst="rect">
            <a:avLst/>
          </a:prstGeom>
          <a:solidFill>
            <a:srgbClr val="32FCF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Destination Address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(32 bits)</a:t>
            </a:r>
          </a:p>
        </p:txBody>
      </p:sp>
    </p:spTree>
    <p:extLst>
      <p:ext uri="{BB962C8B-B14F-4D97-AF65-F5344CB8AC3E}">
        <p14:creationId xmlns:p14="http://schemas.microsoft.com/office/powerpoint/2010/main" val="1249263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45.5%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8CC23-ACD6-2D6E-EEBD-AF9997C4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93309"/>
            <a:ext cx="7696200" cy="25397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3070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Datagram Protocol (UDP)</a:t>
            </a:r>
          </a:p>
          <a:p>
            <a:pPr lvl="1"/>
            <a:r>
              <a:rPr lang="en-US" dirty="0"/>
              <a:t>Operates at the transport layer</a:t>
            </a:r>
          </a:p>
          <a:p>
            <a:pPr lvl="1"/>
            <a:r>
              <a:rPr lang="en-US" dirty="0"/>
              <a:t>PDU called a datagram</a:t>
            </a:r>
          </a:p>
          <a:p>
            <a:pPr lvl="1"/>
            <a:r>
              <a:rPr lang="en-US" dirty="0"/>
              <a:t>Used in time-sensitive situations, for control messages, or when reliability is handled by the application layer</a:t>
            </a:r>
          </a:p>
          <a:p>
            <a:pPr lvl="1"/>
            <a:r>
              <a:rPr lang="en-US" dirty="0"/>
              <a:t>32-64 bits (4-8 bytes) of overhead</a:t>
            </a:r>
          </a:p>
          <a:p>
            <a:pPr lvl="2"/>
            <a:r>
              <a:rPr lang="en-US" dirty="0"/>
              <a:t>Source port is optional in IPv4 and IPv6, Checksum is optional in IPv4</a:t>
            </a:r>
          </a:p>
          <a:p>
            <a:pPr lvl="1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698366" y="5560828"/>
            <a:ext cx="3747268" cy="839972"/>
            <a:chOff x="2444000" y="5015080"/>
            <a:chExt cx="3747268" cy="839972"/>
          </a:xfrm>
        </p:grpSpPr>
        <p:sp>
          <p:nvSpPr>
            <p:cNvPr id="5" name="Rectangle 4"/>
            <p:cNvSpPr/>
            <p:nvPr/>
          </p:nvSpPr>
          <p:spPr>
            <a:xfrm>
              <a:off x="3124506" y="5016852"/>
              <a:ext cx="881517" cy="8382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Destination Port 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44000" y="5015080"/>
              <a:ext cx="680506" cy="838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Source Port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15548" y="5015080"/>
              <a:ext cx="672978" cy="838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Length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8526" y="5016852"/>
              <a:ext cx="777265" cy="838200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Checksum</a:t>
              </a:r>
            </a:p>
            <a:p>
              <a:pPr algn="ctr"/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(16 bits)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75316" y="5016852"/>
              <a:ext cx="715952" cy="838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User Data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(varies)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167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346A22-3C93-7406-D319-2B1F9148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" r="-3564"/>
          <a:stretch/>
        </p:blipFill>
        <p:spPr>
          <a:xfrm>
            <a:off x="723900" y="1524000"/>
            <a:ext cx="7696200" cy="525827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C76237C-6B75-D243-BC6E-62136405D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312650"/>
            <a:ext cx="259080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4020450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83.55%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C5277-8852-E1DD-7ECA-AE0190CCB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66726"/>
            <a:ext cx="7696200" cy="1192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0141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The solution: IPv6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381868-DD42-9331-9D42-32C63959B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303" y="1600200"/>
            <a:ext cx="68835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59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60.41% Correct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B50DB1-3C10-F25D-73FA-D62244054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1143000" y="2574068"/>
            <a:ext cx="7696200" cy="2578226"/>
          </a:xfrm>
          <a:noFill/>
        </p:spPr>
      </p:pic>
    </p:spTree>
    <p:extLst>
      <p:ext uri="{BB962C8B-B14F-4D97-AF65-F5344CB8AC3E}">
        <p14:creationId xmlns:p14="http://schemas.microsoft.com/office/powerpoint/2010/main" val="3282839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IPv4 vs IPv6</a:t>
            </a:r>
          </a:p>
        </p:txBody>
      </p:sp>
      <p:pic>
        <p:nvPicPr>
          <p:cNvPr id="205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F98188-C04F-3021-7DA1-6F57AD253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112296"/>
            <a:ext cx="7696200" cy="350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073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Network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676400"/>
            <a:ext cx="7493000" cy="4495800"/>
          </a:xfrm>
        </p:spPr>
        <p:txBody>
          <a:bodyPr>
            <a:normAutofit/>
          </a:bodyPr>
          <a:lstStyle/>
          <a:p>
            <a:r>
              <a:rPr lang="en-US" dirty="0"/>
              <a:t>IPv6 Packet</a:t>
            </a:r>
          </a:p>
          <a:p>
            <a:pPr lvl="1"/>
            <a:r>
              <a:rPr lang="en-US" dirty="0"/>
              <a:t>Fixed Header</a:t>
            </a:r>
          </a:p>
          <a:p>
            <a:pPr lvl="1"/>
            <a:r>
              <a:rPr lang="en-US" dirty="0"/>
              <a:t>320 bits (40 bytes) of overhead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76426" y="3276600"/>
            <a:ext cx="724144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Traffic Class / Priority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(8 bits)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01" y="3276600"/>
            <a:ext cx="804024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Version number</a:t>
            </a:r>
          </a:p>
          <a:p>
            <a:pPr algn="ctr"/>
            <a:endParaRPr lang="en-US" sz="105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1837" y="3276600"/>
            <a:ext cx="728413" cy="83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Flow Label</a:t>
            </a:r>
          </a:p>
          <a:p>
            <a:pPr algn="ctr"/>
            <a:endParaRPr lang="en-US" sz="105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(20 bits)</a:t>
            </a:r>
          </a:p>
        </p:txBody>
      </p:sp>
      <p:sp>
        <p:nvSpPr>
          <p:cNvPr id="9" name="Rectangle 8"/>
          <p:cNvSpPr/>
          <p:nvPr/>
        </p:nvSpPr>
        <p:spPr>
          <a:xfrm>
            <a:off x="3329310" y="3276600"/>
            <a:ext cx="780024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Payload length</a:t>
            </a:r>
          </a:p>
          <a:p>
            <a:pPr algn="ctr"/>
            <a:endParaRPr lang="en-US" sz="1050" b="1" dirty="0">
              <a:solidFill>
                <a:schemeClr val="bg1"/>
              </a:solidFill>
            </a:endParaRP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09334" y="3276600"/>
            <a:ext cx="740298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Next Header</a:t>
            </a:r>
          </a:p>
          <a:p>
            <a:pPr algn="ctr"/>
            <a:endParaRPr lang="en-US" sz="105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(8 bits)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55242" y="3276600"/>
            <a:ext cx="715952" cy="838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Hop Limit</a:t>
            </a:r>
          </a:p>
          <a:p>
            <a:pPr algn="ctr"/>
            <a:endParaRPr lang="en-US" sz="1050" b="1" dirty="0">
              <a:solidFill>
                <a:schemeClr val="bg1"/>
              </a:solidFill>
            </a:endParaRP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(8 bits)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86295" y="3276600"/>
            <a:ext cx="694800" cy="838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User Data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(varies)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9070" y="3276600"/>
            <a:ext cx="851950" cy="838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Source Address</a:t>
            </a:r>
          </a:p>
          <a:p>
            <a:pPr algn="ctr"/>
            <a:endParaRPr lang="en-US" sz="105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(128 bits)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25453" y="3276600"/>
            <a:ext cx="972321" cy="838200"/>
          </a:xfrm>
          <a:prstGeom prst="rect">
            <a:avLst/>
          </a:prstGeom>
          <a:solidFill>
            <a:srgbClr val="32FCF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Destination Address</a:t>
            </a:r>
          </a:p>
          <a:p>
            <a:pPr algn="ctr"/>
            <a:endParaRPr lang="en-US" sz="105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(128 bits)</a:t>
            </a:r>
          </a:p>
        </p:txBody>
      </p:sp>
      <p:sp>
        <p:nvSpPr>
          <p:cNvPr id="3" name="Down Arrow Callout 2"/>
          <p:cNvSpPr/>
          <p:nvPr/>
        </p:nvSpPr>
        <p:spPr>
          <a:xfrm>
            <a:off x="6988947" y="722712"/>
            <a:ext cx="1564503" cy="17272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Optional Headers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6800" y="4259520"/>
            <a:ext cx="5638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Optional Headers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Hop-by hop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Destination options (with routing options)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Routing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Fragment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Authentication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Encapsulation Security Payload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Destination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Mobility</a:t>
            </a:r>
          </a:p>
        </p:txBody>
      </p:sp>
    </p:spTree>
    <p:extLst>
      <p:ext uri="{BB962C8B-B14F-4D97-AF65-F5344CB8AC3E}">
        <p14:creationId xmlns:p14="http://schemas.microsoft.com/office/powerpoint/2010/main" val="131688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74.46%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7CB78-84C5-40CD-3663-06500409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68245"/>
            <a:ext cx="7696200" cy="27898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3197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C4DC2-A460-1AD8-F5CC-E8CF4151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36"/>
            <a:ext cx="9144000" cy="60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08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76.87%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BF38B-4CB1-B38E-BC40-54C8F8A8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43182"/>
            <a:ext cx="7696200" cy="3039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5219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C4DC2-A460-1AD8-F5CC-E8CF4151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36"/>
            <a:ext cx="9144000" cy="60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26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0" y="1676400"/>
            <a:ext cx="8102600" cy="4495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Mail User Agent (email client)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Application Layer software package run by client computer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e.g., Outlook, Apple Mail, Thunderbird</a:t>
            </a:r>
          </a:p>
          <a:p>
            <a:r>
              <a:rPr lang="en-US" b="1" dirty="0">
                <a:solidFill>
                  <a:prstClr val="black"/>
                </a:solidFill>
              </a:rPr>
              <a:t>Simple Mail Transfer Protocol (SMTP)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Email client formats user email message into this protocol packet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Includes sender address and destination address</a:t>
            </a:r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Mail Transfer Agent (mail server software)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Application layer software package e.g., Microsoft Exchange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No interaction with user, MTAs transfer to other MTAs until destination is reached</a:t>
            </a:r>
          </a:p>
          <a:p>
            <a:r>
              <a:rPr lang="en-US" b="1" dirty="0">
                <a:solidFill>
                  <a:prstClr val="black"/>
                </a:solidFill>
              </a:rPr>
              <a:t>IMAP and POP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Protocols used for</a:t>
            </a:r>
            <a:r>
              <a:rPr lang="en-US" i="1" dirty="0">
                <a:solidFill>
                  <a:prstClr val="black"/>
                </a:solidFill>
              </a:rPr>
              <a:t> communication </a:t>
            </a:r>
            <a:r>
              <a:rPr lang="en-US" dirty="0">
                <a:solidFill>
                  <a:prstClr val="black"/>
                </a:solidFill>
              </a:rPr>
              <a:t>between email client and mail server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SMTP covers message</a:t>
            </a:r>
            <a:r>
              <a:rPr lang="en-US" i="1" dirty="0">
                <a:solidFill>
                  <a:prstClr val="black"/>
                </a:solidFill>
              </a:rPr>
              <a:t> transmission</a:t>
            </a:r>
            <a:r>
              <a:rPr lang="en-US" dirty="0">
                <a:solidFill>
                  <a:prstClr val="black"/>
                </a:solidFill>
              </a:rPr>
              <a:t> between email client and mail servers</a:t>
            </a:r>
          </a:p>
        </p:txBody>
      </p:sp>
    </p:spTree>
    <p:extLst>
      <p:ext uri="{BB962C8B-B14F-4D97-AF65-F5344CB8AC3E}">
        <p14:creationId xmlns:p14="http://schemas.microsoft.com/office/powerpoint/2010/main" val="2670898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59.63%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093C4-080B-1D82-4A05-10D58BF9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97106"/>
            <a:ext cx="7696200" cy="2732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129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Five Types of Multiplexing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Frequency Division Multiplexing (FDM)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Time Division Multiplexing (TDM)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Statistical Time Division Multiplexing (STDM)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Wavelength Division Multiplexing (WDM)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Inverse Multiplexing (IMUX)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51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E7855-2195-09A6-D887-D61643DB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2" y="1250157"/>
            <a:ext cx="3771856" cy="639762"/>
          </a:xfrm>
        </p:spPr>
        <p:txBody>
          <a:bodyPr>
            <a:normAutofit/>
          </a:bodyPr>
          <a:lstStyle/>
          <a:p>
            <a:r>
              <a:rPr lang="en-US" dirty="0"/>
              <a:t>FDM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BF723-B868-C93C-F4DD-E96EE1985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29933" y="1417638"/>
            <a:ext cx="3619500" cy="472281"/>
          </a:xfrm>
        </p:spPr>
        <p:txBody>
          <a:bodyPr/>
          <a:lstStyle/>
          <a:p>
            <a:r>
              <a:rPr lang="en-US" dirty="0"/>
              <a:t>IMUX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60B84-D864-82E6-9837-290E17D6907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3000" y="1889919"/>
            <a:ext cx="3810000" cy="4358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Circuit is divided into a series of separate channels, each transmitting on a different </a:t>
            </a:r>
            <a:r>
              <a:rPr lang="en-US" b="1" dirty="0"/>
              <a:t>frequency </a:t>
            </a:r>
            <a:r>
              <a:rPr lang="en-US" dirty="0"/>
              <a:t>(which prevents interference)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TDM</a:t>
            </a:r>
          </a:p>
          <a:p>
            <a:pPr marL="0" indent="0">
              <a:buNone/>
            </a:pPr>
            <a:r>
              <a:rPr lang="en-US" dirty="0"/>
              <a:t>Two or more computers take turns on the shared circuit (</a:t>
            </a:r>
            <a:r>
              <a:rPr lang="en-US" b="1" dirty="0"/>
              <a:t>time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29200" y="1889919"/>
            <a:ext cx="3810000" cy="4434681"/>
          </a:xfrm>
        </p:spPr>
        <p:txBody>
          <a:bodyPr/>
          <a:lstStyle/>
          <a:p>
            <a:r>
              <a:rPr lang="en-US" dirty="0"/>
              <a:t>Multiplexing uses 1 high-speed circuit to transmit a set of several low-speed circuits</a:t>
            </a:r>
          </a:p>
          <a:p>
            <a:r>
              <a:rPr lang="en-US" dirty="0"/>
              <a:t>IMUX does the </a:t>
            </a:r>
            <a:r>
              <a:rPr lang="en-US" b="1" dirty="0"/>
              <a:t>opposite</a:t>
            </a:r>
          </a:p>
          <a:p>
            <a:r>
              <a:rPr lang="en-US" dirty="0"/>
              <a:t>Combines several low-speed circuits to make them appear as 1 high-speed circuit to the user</a:t>
            </a:r>
          </a:p>
        </p:txBody>
      </p:sp>
    </p:spTree>
    <p:extLst>
      <p:ext uri="{BB962C8B-B14F-4D97-AF65-F5344CB8AC3E}">
        <p14:creationId xmlns:p14="http://schemas.microsoft.com/office/powerpoint/2010/main" val="36404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L4, L3, L2 Headers</a:t>
            </a:r>
          </a:p>
        </p:txBody>
      </p:sp>
      <p:pic>
        <p:nvPicPr>
          <p:cNvPr id="3" name="Picture 2" descr="A blue and white rectangular box with white text">
            <a:extLst>
              <a:ext uri="{FF2B5EF4-FFF2-40B4-BE49-F238E27FC236}">
                <a16:creationId xmlns:a16="http://schemas.microsoft.com/office/drawing/2014/main" id="{B5DA2D7C-F148-B940-9A36-E4A06710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1219200"/>
            <a:ext cx="2590800" cy="1530267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F4B2C8C-87A6-E3D1-645A-FCC08AD5D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2819400"/>
            <a:ext cx="5105400" cy="2836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E7F05-0C6E-A202-683A-01A886D5E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5791200"/>
            <a:ext cx="6019800" cy="62706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BAFEBF-10B9-65F4-77DB-CE953AFA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143000"/>
            <a:ext cx="1818068" cy="144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Layer 4</a:t>
            </a:r>
          </a:p>
          <a:p>
            <a:pPr marL="0" indent="0">
              <a:buNone/>
            </a:pPr>
            <a:r>
              <a:rPr lang="en-US" sz="2000" dirty="0"/>
              <a:t>Transport Layer</a:t>
            </a:r>
          </a:p>
          <a:p>
            <a:pPr marL="0" indent="0">
              <a:buNone/>
            </a:pPr>
            <a:r>
              <a:rPr lang="en-US" sz="2000" dirty="0"/>
              <a:t>TCP</a:t>
            </a:r>
          </a:p>
          <a:p>
            <a:pPr marL="0" indent="0">
              <a:buNone/>
            </a:pPr>
            <a:r>
              <a:rPr lang="en-US" sz="2000" dirty="0"/>
              <a:t>Port Numbers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AFC990-9B67-A8E0-03D5-E756085AB99A}"/>
              </a:ext>
            </a:extLst>
          </p:cNvPr>
          <p:cNvSpPr txBox="1">
            <a:spLocks/>
          </p:cNvSpPr>
          <p:nvPr/>
        </p:nvSpPr>
        <p:spPr>
          <a:xfrm>
            <a:off x="7162800" y="3352800"/>
            <a:ext cx="1818068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Network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 Addresses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97943-21E8-E41E-33CA-E8350F300C2C}"/>
              </a:ext>
            </a:extLst>
          </p:cNvPr>
          <p:cNvSpPr txBox="1">
            <a:spLocks/>
          </p:cNvSpPr>
          <p:nvPr/>
        </p:nvSpPr>
        <p:spPr>
          <a:xfrm>
            <a:off x="7228268" y="5486400"/>
            <a:ext cx="1915732" cy="137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Link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Ethernet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MAC Addresses</a:t>
            </a:r>
          </a:p>
        </p:txBody>
      </p:sp>
    </p:spTree>
    <p:extLst>
      <p:ext uri="{BB962C8B-B14F-4D97-AF65-F5344CB8AC3E}">
        <p14:creationId xmlns:p14="http://schemas.microsoft.com/office/powerpoint/2010/main" val="2619455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715962"/>
          </a:xfrm>
        </p:spPr>
        <p:txBody>
          <a:bodyPr/>
          <a:lstStyle/>
          <a:p>
            <a:r>
              <a:rPr lang="en-US" dirty="0"/>
              <a:t>Multiplexing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E7855-2195-09A6-D887-D61643DB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262" y="995464"/>
            <a:ext cx="3771856" cy="457200"/>
          </a:xfrm>
        </p:spPr>
        <p:txBody>
          <a:bodyPr>
            <a:normAutofit/>
          </a:bodyPr>
          <a:lstStyle/>
          <a:p>
            <a:r>
              <a:rPr lang="en-US" dirty="0"/>
              <a:t>STDM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BF723-B868-C93C-F4DD-E96EE1985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34000" y="990600"/>
            <a:ext cx="3619500" cy="457200"/>
          </a:xfrm>
        </p:spPr>
        <p:txBody>
          <a:bodyPr/>
          <a:lstStyle/>
          <a:p>
            <a:r>
              <a:rPr lang="en-US" dirty="0"/>
              <a:t>WDM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60B84-D864-82E6-9837-290E17D6907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3000" y="1447800"/>
            <a:ext cx="3810000" cy="5135562"/>
          </a:xfrm>
        </p:spPr>
        <p:txBody>
          <a:bodyPr/>
          <a:lstStyle/>
          <a:p>
            <a:r>
              <a:rPr lang="en-US" dirty="0"/>
              <a:t>Statistical: assumes only 2 computers will transmit at any time</a:t>
            </a:r>
          </a:p>
          <a:p>
            <a:pPr lvl="1"/>
            <a:r>
              <a:rPr lang="en-US" dirty="0"/>
              <a:t>e.g., users pause to read the screen</a:t>
            </a:r>
          </a:p>
          <a:p>
            <a:r>
              <a:rPr lang="en-US" dirty="0"/>
              <a:t>Selection of transmission speed for multiplexed circuit is based on </a:t>
            </a:r>
            <a:r>
              <a:rPr lang="en-US" b="1" dirty="0"/>
              <a:t>statistical analysis </a:t>
            </a:r>
            <a:r>
              <a:rPr lang="en-US" dirty="0"/>
              <a:t>of usage of circuits to be multiplexed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29200" y="1447800"/>
            <a:ext cx="3810000" cy="5029200"/>
          </a:xfrm>
        </p:spPr>
        <p:txBody>
          <a:bodyPr/>
          <a:lstStyle/>
          <a:p>
            <a:r>
              <a:rPr lang="en-US" dirty="0"/>
              <a:t>Version of FDM used in fiber optic cables</a:t>
            </a:r>
          </a:p>
          <a:p>
            <a:r>
              <a:rPr lang="en-US" dirty="0"/>
              <a:t>Light has different </a:t>
            </a:r>
            <a:r>
              <a:rPr lang="en-US" b="1" dirty="0"/>
              <a:t>frequencies</a:t>
            </a:r>
            <a:r>
              <a:rPr lang="en-US" dirty="0"/>
              <a:t> (colors)</a:t>
            </a:r>
          </a:p>
          <a:p>
            <a:r>
              <a:rPr lang="en-US" dirty="0"/>
              <a:t>Instead of using just one color, send multiple through same fiber cable</a:t>
            </a:r>
          </a:p>
          <a:p>
            <a:r>
              <a:rPr lang="en-US" dirty="0"/>
              <a:t>Increases the capacity of existing fiber optic cable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57129-C837-2C2A-5151-D34EE73C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5115331"/>
            <a:ext cx="3368246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8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18.02%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CA6C6-9972-E20B-0AEE-DB1E1AB5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97106"/>
            <a:ext cx="7696200" cy="2732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8519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Five Types of Multiplexing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Frequency Division Multiplexing (FDM)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Time Division Multiplexing (TDM)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Statistical Time Division Multiplexing (STDM)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Wavelength Division Multiplexing (WDM)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Inverse Multiplexing (IMUX)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0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E7855-2195-09A6-D887-D61643DB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2" y="1250157"/>
            <a:ext cx="3771856" cy="639762"/>
          </a:xfrm>
        </p:spPr>
        <p:txBody>
          <a:bodyPr>
            <a:normAutofit/>
          </a:bodyPr>
          <a:lstStyle/>
          <a:p>
            <a:r>
              <a:rPr lang="en-US" dirty="0"/>
              <a:t>FDM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BF723-B868-C93C-F4DD-E96EE1985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29933" y="1417638"/>
            <a:ext cx="3619500" cy="472281"/>
          </a:xfrm>
        </p:spPr>
        <p:txBody>
          <a:bodyPr/>
          <a:lstStyle/>
          <a:p>
            <a:r>
              <a:rPr lang="en-US" dirty="0"/>
              <a:t>IMUX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60B84-D864-82E6-9837-290E17D6907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3000" y="1889919"/>
            <a:ext cx="3810000" cy="4358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Circuit is divided into a series of separate channels, each transmitting on a different </a:t>
            </a:r>
            <a:r>
              <a:rPr lang="en-US" b="1" dirty="0"/>
              <a:t>frequency </a:t>
            </a:r>
            <a:r>
              <a:rPr lang="en-US" dirty="0"/>
              <a:t>(which prevents interference)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TDM</a:t>
            </a:r>
          </a:p>
          <a:p>
            <a:pPr marL="0" indent="0">
              <a:buNone/>
            </a:pPr>
            <a:r>
              <a:rPr lang="en-US" dirty="0"/>
              <a:t>Two or more computers take turns on the shared circuit (</a:t>
            </a:r>
            <a:r>
              <a:rPr lang="en-US" b="1" dirty="0"/>
              <a:t>time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29200" y="1889919"/>
            <a:ext cx="3810000" cy="4434681"/>
          </a:xfrm>
        </p:spPr>
        <p:txBody>
          <a:bodyPr/>
          <a:lstStyle/>
          <a:p>
            <a:r>
              <a:rPr lang="en-US" dirty="0"/>
              <a:t>Multiplexing uses 1 high-speed circuit to transmit a set of several low-speed circuits</a:t>
            </a:r>
          </a:p>
          <a:p>
            <a:r>
              <a:rPr lang="en-US" dirty="0"/>
              <a:t>IMUX does the </a:t>
            </a:r>
            <a:r>
              <a:rPr lang="en-US" b="1" dirty="0"/>
              <a:t>opposite</a:t>
            </a:r>
          </a:p>
          <a:p>
            <a:r>
              <a:rPr lang="en-US" dirty="0"/>
              <a:t>Combines several low-speed circuits to make them appear as 1 high-speed circuit to the user</a:t>
            </a:r>
          </a:p>
        </p:txBody>
      </p:sp>
    </p:spTree>
    <p:extLst>
      <p:ext uri="{BB962C8B-B14F-4D97-AF65-F5344CB8AC3E}">
        <p14:creationId xmlns:p14="http://schemas.microsoft.com/office/powerpoint/2010/main" val="3957037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715962"/>
          </a:xfrm>
        </p:spPr>
        <p:txBody>
          <a:bodyPr/>
          <a:lstStyle/>
          <a:p>
            <a:r>
              <a:rPr lang="en-US" dirty="0"/>
              <a:t>Multiplexing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E7855-2195-09A6-D887-D61643DB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262" y="995464"/>
            <a:ext cx="3771856" cy="457200"/>
          </a:xfrm>
        </p:spPr>
        <p:txBody>
          <a:bodyPr>
            <a:normAutofit/>
          </a:bodyPr>
          <a:lstStyle/>
          <a:p>
            <a:r>
              <a:rPr lang="en-US" dirty="0"/>
              <a:t>STDM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BF723-B868-C93C-F4DD-E96EE1985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34000" y="990600"/>
            <a:ext cx="3619500" cy="457200"/>
          </a:xfrm>
        </p:spPr>
        <p:txBody>
          <a:bodyPr/>
          <a:lstStyle/>
          <a:p>
            <a:r>
              <a:rPr lang="en-US" dirty="0"/>
              <a:t>WDM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60B84-D864-82E6-9837-290E17D6907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3000" y="1447800"/>
            <a:ext cx="3810000" cy="5135562"/>
          </a:xfrm>
        </p:spPr>
        <p:txBody>
          <a:bodyPr/>
          <a:lstStyle/>
          <a:p>
            <a:r>
              <a:rPr lang="en-US" dirty="0"/>
              <a:t>Statistical: assumes only 2 computers will transmit at any time</a:t>
            </a:r>
          </a:p>
          <a:p>
            <a:pPr lvl="1"/>
            <a:r>
              <a:rPr lang="en-US" dirty="0"/>
              <a:t>e.g., users pause to read the screen</a:t>
            </a:r>
          </a:p>
          <a:p>
            <a:r>
              <a:rPr lang="en-US" dirty="0"/>
              <a:t>Selection of transmission speed for multiplexed circuit is based on </a:t>
            </a:r>
            <a:r>
              <a:rPr lang="en-US" b="1" dirty="0"/>
              <a:t>statistical analysis </a:t>
            </a:r>
            <a:r>
              <a:rPr lang="en-US" dirty="0"/>
              <a:t>of usage of circuits to be multiplexed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29200" y="1447800"/>
            <a:ext cx="3810000" cy="5029200"/>
          </a:xfrm>
        </p:spPr>
        <p:txBody>
          <a:bodyPr/>
          <a:lstStyle/>
          <a:p>
            <a:r>
              <a:rPr lang="en-US" dirty="0"/>
              <a:t>Version of FDM used in fiber optic cables</a:t>
            </a:r>
          </a:p>
          <a:p>
            <a:r>
              <a:rPr lang="en-US" dirty="0"/>
              <a:t>Light has different </a:t>
            </a:r>
            <a:r>
              <a:rPr lang="en-US" b="1" dirty="0"/>
              <a:t>frequencies</a:t>
            </a:r>
            <a:r>
              <a:rPr lang="en-US" dirty="0"/>
              <a:t> (colors)</a:t>
            </a:r>
          </a:p>
          <a:p>
            <a:r>
              <a:rPr lang="en-US" dirty="0"/>
              <a:t>Instead of using just one color, send multiple through same fiber cable</a:t>
            </a:r>
          </a:p>
          <a:p>
            <a:r>
              <a:rPr lang="en-US" dirty="0"/>
              <a:t>Increases the capacity of existing fiber optic cable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57129-C837-2C2A-5151-D34EE73C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5115331"/>
            <a:ext cx="3368246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64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58.39%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18B8D-A457-462F-FC82-03683B16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958878"/>
            <a:ext cx="7696200" cy="180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783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Guided Media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066800" y="990600"/>
            <a:ext cx="7696200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Twisted-pair (TP) cable</a:t>
            </a:r>
          </a:p>
          <a:p>
            <a:pPr lvl="1"/>
            <a:r>
              <a:rPr lang="en-US" dirty="0"/>
              <a:t>Insulated pairs of wires bundled together</a:t>
            </a:r>
          </a:p>
          <a:p>
            <a:pPr lvl="1"/>
            <a:r>
              <a:rPr lang="en-US" dirty="0"/>
              <a:t>Wires twisted to reduce electromagnetic interference</a:t>
            </a:r>
          </a:p>
          <a:p>
            <a:pPr lvl="2"/>
            <a:r>
              <a:rPr lang="en-US" dirty="0"/>
              <a:t>Because they run perpendicular at points</a:t>
            </a:r>
          </a:p>
          <a:p>
            <a:pPr lvl="1"/>
            <a:r>
              <a:rPr lang="en-US" dirty="0"/>
              <a:t>Sometimes use additional shielding </a:t>
            </a:r>
          </a:p>
          <a:p>
            <a:pPr lvl="1"/>
            <a:r>
              <a:rPr lang="en-US" dirty="0"/>
              <a:t>Used for telephones, LANs</a:t>
            </a:r>
          </a:p>
          <a:p>
            <a:pPr lvl="1"/>
            <a:r>
              <a:rPr lang="en-US" dirty="0"/>
              <a:t>Distance up to 100 meters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CAB5E-A74C-A4B2-42A8-9CF8C711A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74"/>
          <a:stretch/>
        </p:blipFill>
        <p:spPr>
          <a:xfrm>
            <a:off x="5105400" y="3657600"/>
            <a:ext cx="3247816" cy="26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33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156298"/>
            <a:ext cx="5562600" cy="4214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Coaxial cable</a:t>
            </a:r>
          </a:p>
          <a:p>
            <a:pPr lvl="1"/>
            <a:r>
              <a:rPr lang="en-US" dirty="0"/>
              <a:t>Has a single copper core, plus outer insulation, shielding, and inner insulation</a:t>
            </a:r>
          </a:p>
          <a:p>
            <a:pPr lvl="1"/>
            <a:r>
              <a:rPr lang="en-US" dirty="0"/>
              <a:t>Less prone to interference</a:t>
            </a:r>
          </a:p>
          <a:p>
            <a:pPr lvl="1"/>
            <a:r>
              <a:rPr lang="en-US" dirty="0"/>
              <a:t>Inexpensive but more than TP</a:t>
            </a:r>
          </a:p>
          <a:p>
            <a:pPr lvl="1"/>
            <a:r>
              <a:rPr lang="en-US" dirty="0"/>
              <a:t>Distance up to 2 km (1.2 miles)</a:t>
            </a:r>
          </a:p>
          <a:p>
            <a:pPr lvl="1"/>
            <a:r>
              <a:rPr lang="en-US" dirty="0"/>
              <a:t>Used for Cable TV / Internet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6BE55-54B4-1F04-4E0B-386A89815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6" t="21389" r="4167" b="28854"/>
          <a:stretch/>
        </p:blipFill>
        <p:spPr>
          <a:xfrm>
            <a:off x="4978130" y="788278"/>
            <a:ext cx="392049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1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Guided Media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981200"/>
            <a:ext cx="5334000" cy="4267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Fiber optic cable</a:t>
            </a:r>
          </a:p>
          <a:p>
            <a:pPr lvl="1"/>
            <a:r>
              <a:rPr lang="en-US" dirty="0"/>
              <a:t>Optical core made of glass or plastic</a:t>
            </a:r>
          </a:p>
          <a:p>
            <a:pPr lvl="1"/>
            <a:r>
              <a:rPr lang="en-US" dirty="0"/>
              <a:t>Data transmitted using light from lasers or LEDs</a:t>
            </a:r>
          </a:p>
          <a:p>
            <a:pPr lvl="1"/>
            <a:r>
              <a:rPr lang="en-US" dirty="0"/>
              <a:t>Resistant to interference and corrosion</a:t>
            </a:r>
          </a:p>
          <a:p>
            <a:pPr lvl="1"/>
            <a:r>
              <a:rPr lang="en-US" dirty="0"/>
              <a:t>Extremely fast data rates</a:t>
            </a:r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Distance of 500m – 100km</a:t>
            </a:r>
          </a:p>
          <a:p>
            <a:pPr lvl="1"/>
            <a:r>
              <a:rPr lang="en-US" dirty="0"/>
              <a:t>Used for Backbone, long distance circuits (e.g., undersea cables)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420DE-9504-402D-8221-A077FF59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274638"/>
            <a:ext cx="3781425" cy="19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91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Wireless Media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Radio Transmission</a:t>
            </a:r>
          </a:p>
          <a:p>
            <a:pPr lvl="1"/>
            <a:r>
              <a:rPr lang="en-US" dirty="0"/>
              <a:t>Wireless transmission of electromagnetic waves through air</a:t>
            </a:r>
          </a:p>
          <a:p>
            <a:pPr lvl="1"/>
            <a:r>
              <a:rPr lang="en-US" dirty="0"/>
              <a:t>Each device on network has a radio transceiver operating at a specific frequency range</a:t>
            </a:r>
          </a:p>
          <a:p>
            <a:pPr lvl="1"/>
            <a:r>
              <a:rPr lang="en-US" dirty="0"/>
              <a:t>Enables mobile network communication</a:t>
            </a:r>
          </a:p>
          <a:p>
            <a:pPr lvl="1"/>
            <a:r>
              <a:rPr lang="en-US" dirty="0"/>
              <a:t>Your laptop uses this for wireless connection</a:t>
            </a:r>
          </a:p>
          <a:p>
            <a:pPr lvl="1"/>
            <a:r>
              <a:rPr lang="en-US" dirty="0"/>
              <a:t>Distance depends on frequency and power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5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Encapsulation and Headers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548926-C6A9-89E6-7CFC-ABF9FE962974}"/>
              </a:ext>
            </a:extLst>
          </p:cNvPr>
          <p:cNvSpPr/>
          <p:nvPr/>
        </p:nvSpPr>
        <p:spPr>
          <a:xfrm>
            <a:off x="1295400" y="1143000"/>
            <a:ext cx="6324600" cy="5638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725FCF-B820-964C-4270-8CECBA651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28" y="1524000"/>
            <a:ext cx="6019800" cy="6270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554663-985B-AE4A-4084-8D25B7E8E070}"/>
              </a:ext>
            </a:extLst>
          </p:cNvPr>
          <p:cNvSpPr/>
          <p:nvPr/>
        </p:nvSpPr>
        <p:spPr>
          <a:xfrm>
            <a:off x="1515951" y="2151063"/>
            <a:ext cx="5981700" cy="45545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 shot of a computer">
            <a:extLst>
              <a:ext uri="{FF2B5EF4-FFF2-40B4-BE49-F238E27FC236}">
                <a16:creationId xmlns:a16="http://schemas.microsoft.com/office/drawing/2014/main" id="{43172DF2-67B7-F612-3B56-AAFC93581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28" y="2655888"/>
            <a:ext cx="5349240" cy="2971800"/>
          </a:xfrm>
          <a:prstGeom prst="rect">
            <a:avLst/>
          </a:prstGeom>
        </p:spPr>
      </p:pic>
      <p:pic>
        <p:nvPicPr>
          <p:cNvPr id="25" name="Picture 24" descr="A blue and white rectangular box with white text">
            <a:extLst>
              <a:ext uri="{FF2B5EF4-FFF2-40B4-BE49-F238E27FC236}">
                <a16:creationId xmlns:a16="http://schemas.microsoft.com/office/drawing/2014/main" id="{EF929EE6-317E-FD28-C880-C87A062A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79" b="12806"/>
          <a:stretch/>
        </p:blipFill>
        <p:spPr>
          <a:xfrm>
            <a:off x="3509734" y="4436298"/>
            <a:ext cx="1920240" cy="10058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0445FF3-441E-39D2-B421-E8EE8B975666}"/>
              </a:ext>
            </a:extLst>
          </p:cNvPr>
          <p:cNvSpPr/>
          <p:nvPr/>
        </p:nvSpPr>
        <p:spPr>
          <a:xfrm>
            <a:off x="3527054" y="5403459"/>
            <a:ext cx="1902920" cy="159141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9E32F55-A15D-6B3E-940D-9F017B52E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054" y="5371489"/>
            <a:ext cx="1981200" cy="274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chemeClr val="bg1"/>
                </a:solidFill>
              </a:rPr>
              <a:t>[HTTP [HTML [“Congratulations! You’ve…”]]]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586CEF8-0E3F-8AD6-E153-7E03230CFCAA}"/>
              </a:ext>
            </a:extLst>
          </p:cNvPr>
          <p:cNvSpPr txBox="1">
            <a:spLocks/>
          </p:cNvSpPr>
          <p:nvPr/>
        </p:nvSpPr>
        <p:spPr>
          <a:xfrm>
            <a:off x="2971800" y="1143000"/>
            <a:ext cx="2971800" cy="274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L2 Frame – Gets converted to binary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7EF5070-AB3B-8E8E-C512-09FE1F0394F2}"/>
              </a:ext>
            </a:extLst>
          </p:cNvPr>
          <p:cNvSpPr txBox="1">
            <a:spLocks/>
          </p:cNvSpPr>
          <p:nvPr/>
        </p:nvSpPr>
        <p:spPr>
          <a:xfrm>
            <a:off x="3048000" y="2240770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L2 Frame’s Data Field – L3 Packet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14ED39A-44A4-8FD6-9A7F-4F220F0585B5}"/>
              </a:ext>
            </a:extLst>
          </p:cNvPr>
          <p:cNvSpPr txBox="1">
            <a:spLocks/>
          </p:cNvSpPr>
          <p:nvPr/>
        </p:nvSpPr>
        <p:spPr>
          <a:xfrm>
            <a:off x="1905001" y="4631834"/>
            <a:ext cx="1677166" cy="554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L3 Packet’s Data Field – L4 Segment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7E2B1DE-C3E4-001B-224F-868507CCE6C5}"/>
              </a:ext>
            </a:extLst>
          </p:cNvPr>
          <p:cNvSpPr txBox="1">
            <a:spLocks/>
          </p:cNvSpPr>
          <p:nvPr/>
        </p:nvSpPr>
        <p:spPr>
          <a:xfrm>
            <a:off x="7611948" y="4908887"/>
            <a:ext cx="1677166" cy="554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L4 Segment’s Data Field – L5 Packet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C43089-5BFA-188A-2F47-4A33BEAF1F76}"/>
              </a:ext>
            </a:extLst>
          </p:cNvPr>
          <p:cNvCxnSpPr>
            <a:cxnSpLocks/>
          </p:cNvCxnSpPr>
          <p:nvPr/>
        </p:nvCxnSpPr>
        <p:spPr>
          <a:xfrm flipH="1">
            <a:off x="5447294" y="5185940"/>
            <a:ext cx="2266079" cy="311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0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xfrm>
            <a:off x="1143000" y="274638"/>
            <a:ext cx="7696200" cy="639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/>
              <a:t>Wireless Media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4876800" cy="556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Microwave</a:t>
            </a:r>
          </a:p>
          <a:p>
            <a:pPr lvl="1"/>
            <a:r>
              <a:rPr lang="en-US" dirty="0"/>
              <a:t>High-frequency radio communication</a:t>
            </a:r>
          </a:p>
          <a:p>
            <a:pPr lvl="1"/>
            <a:r>
              <a:rPr lang="en-US" dirty="0"/>
              <a:t>Line of sight which may require large antennas and towers</a:t>
            </a:r>
          </a:p>
          <a:p>
            <a:pPr lvl="1"/>
            <a:r>
              <a:rPr lang="en-US" dirty="0"/>
              <a:t>Affected by weather</a:t>
            </a:r>
          </a:p>
          <a:p>
            <a:pPr lvl="1"/>
            <a:r>
              <a:rPr lang="en-US" dirty="0"/>
              <a:t>Distance: ~60 km (due to curvature of the earth)</a:t>
            </a:r>
          </a:p>
          <a:p>
            <a:pPr marL="0" indent="0">
              <a:buNone/>
            </a:pPr>
            <a:r>
              <a:rPr lang="en-US" b="1" dirty="0"/>
              <a:t>Satellite</a:t>
            </a:r>
          </a:p>
          <a:p>
            <a:pPr lvl="1"/>
            <a:r>
              <a:rPr lang="en-US" dirty="0"/>
              <a:t>Special form of microwave communication involving satellites in space</a:t>
            </a:r>
          </a:p>
          <a:p>
            <a:pPr lvl="1"/>
            <a:r>
              <a:rPr lang="en-US" dirty="0"/>
              <a:t>Long distance leads to propagation delays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BFCD9-7BDB-7305-973F-9611E6225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0" t="15770" r="5136" b="20612"/>
          <a:stretch/>
        </p:blipFill>
        <p:spPr>
          <a:xfrm>
            <a:off x="4876800" y="381000"/>
            <a:ext cx="3733800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A33507-6AAD-CF7B-942A-BFB3CCA6B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0" t="10684" r="13734" b="13148"/>
          <a:stretch/>
        </p:blipFill>
        <p:spPr>
          <a:xfrm>
            <a:off x="5410200" y="4006174"/>
            <a:ext cx="333347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13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81.22%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20CD3-F116-AECE-AE60-543C5D4B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76346"/>
            <a:ext cx="7696200" cy="1173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802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Digital Transmission of Digital Data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Sender and receiver must agree upon:</a:t>
            </a:r>
          </a:p>
          <a:p>
            <a:pPr lvl="1"/>
            <a:r>
              <a:rPr lang="en-US" b="1" dirty="0"/>
              <a:t>Set of symbols</a:t>
            </a:r>
          </a:p>
          <a:p>
            <a:pPr lvl="2"/>
            <a:r>
              <a:rPr lang="en-US" dirty="0"/>
              <a:t>How bits are encoded as voltages or light pulses</a:t>
            </a:r>
          </a:p>
          <a:p>
            <a:pPr lvl="2"/>
            <a:r>
              <a:rPr lang="en-US" dirty="0"/>
              <a:t>How to distinguish between 0 and 1 bits</a:t>
            </a:r>
          </a:p>
          <a:p>
            <a:pPr lvl="1"/>
            <a:r>
              <a:rPr lang="en-US" b="1" dirty="0"/>
              <a:t>Symbol rate</a:t>
            </a:r>
          </a:p>
          <a:p>
            <a:pPr lvl="2"/>
            <a:r>
              <a:rPr lang="en-US" dirty="0"/>
              <a:t>How often symbols are sent</a:t>
            </a:r>
          </a:p>
        </p:txBody>
      </p:sp>
    </p:spTree>
    <p:extLst>
      <p:ext uri="{BB962C8B-B14F-4D97-AF65-F5344CB8AC3E}">
        <p14:creationId xmlns:p14="http://schemas.microsoft.com/office/powerpoint/2010/main" val="1685842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66.15%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A23A0-9136-602F-07FD-A932BFEFD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76346"/>
            <a:ext cx="7696200" cy="1173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3720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L4, L3, L2 Headers</a:t>
            </a:r>
          </a:p>
        </p:txBody>
      </p:sp>
      <p:pic>
        <p:nvPicPr>
          <p:cNvPr id="3" name="Picture 2" descr="A blue and white rectangular box with white text">
            <a:extLst>
              <a:ext uri="{FF2B5EF4-FFF2-40B4-BE49-F238E27FC236}">
                <a16:creationId xmlns:a16="http://schemas.microsoft.com/office/drawing/2014/main" id="{B5DA2D7C-F148-B940-9A36-E4A06710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1219200"/>
            <a:ext cx="2590800" cy="1530267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F4B2C8C-87A6-E3D1-645A-FCC08AD5D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2819400"/>
            <a:ext cx="5105400" cy="2836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E7F05-0C6E-A202-683A-01A886D5E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68" y="5791200"/>
            <a:ext cx="6019800" cy="62706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BAFEBF-10B9-65F4-77DB-CE953AFA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143000"/>
            <a:ext cx="1818068" cy="144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Layer 4</a:t>
            </a:r>
          </a:p>
          <a:p>
            <a:pPr marL="0" indent="0">
              <a:buNone/>
            </a:pPr>
            <a:r>
              <a:rPr lang="en-US" sz="2000" dirty="0"/>
              <a:t>Transport Layer</a:t>
            </a:r>
          </a:p>
          <a:p>
            <a:pPr marL="0" indent="0">
              <a:buNone/>
            </a:pPr>
            <a:r>
              <a:rPr lang="en-US" sz="2000" dirty="0"/>
              <a:t>TCP</a:t>
            </a:r>
          </a:p>
          <a:p>
            <a:pPr marL="0" indent="0">
              <a:buNone/>
            </a:pPr>
            <a:r>
              <a:rPr lang="en-US" sz="2000" dirty="0"/>
              <a:t>Port Numbers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AFC990-9B67-A8E0-03D5-E756085AB99A}"/>
              </a:ext>
            </a:extLst>
          </p:cNvPr>
          <p:cNvSpPr txBox="1">
            <a:spLocks/>
          </p:cNvSpPr>
          <p:nvPr/>
        </p:nvSpPr>
        <p:spPr>
          <a:xfrm>
            <a:off x="7162800" y="3352800"/>
            <a:ext cx="1818068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Network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 Addresses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97943-21E8-E41E-33CA-E8350F300C2C}"/>
              </a:ext>
            </a:extLst>
          </p:cNvPr>
          <p:cNvSpPr txBox="1">
            <a:spLocks/>
          </p:cNvSpPr>
          <p:nvPr/>
        </p:nvSpPr>
        <p:spPr>
          <a:xfrm>
            <a:off x="7228268" y="5486400"/>
            <a:ext cx="1915732" cy="14181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65A9A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Layer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Link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Ethernet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MAC Addresses</a:t>
            </a:r>
          </a:p>
        </p:txBody>
      </p:sp>
    </p:spTree>
    <p:extLst>
      <p:ext uri="{BB962C8B-B14F-4D97-AF65-F5344CB8AC3E}">
        <p14:creationId xmlns:p14="http://schemas.microsoft.com/office/powerpoint/2010/main" val="1798316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94.54%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27A64-4B5A-3BA1-46D2-DCA4F70F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89258"/>
            <a:ext cx="7696200" cy="33478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59009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C4DC2-A460-1AD8-F5CC-E8CF4151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36"/>
            <a:ext cx="9144000" cy="60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75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61.31%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D7082-6C98-718E-801F-BAB3F9E04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27739"/>
            <a:ext cx="7696200" cy="32708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6932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Transmission of Analog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Pulse-Code Modulation (PCM) </a:t>
            </a:r>
            <a:r>
              <a:rPr lang="en-US" dirty="0"/>
              <a:t>converts analog to digital by: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Sampling the analog signal at regular intervals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Measuring the amplitude of each sample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Encoding (quantizing) the amplitude as binary data</a:t>
            </a:r>
          </a:p>
          <a:p>
            <a:r>
              <a:rPr lang="en-US" dirty="0"/>
              <a:t>Reducing quantizing error can be done by:</a:t>
            </a:r>
          </a:p>
          <a:p>
            <a:pPr lvl="1"/>
            <a:r>
              <a:rPr lang="en-US" dirty="0"/>
              <a:t>Sampling more frequently</a:t>
            </a:r>
          </a:p>
          <a:p>
            <a:pPr lvl="1"/>
            <a:r>
              <a:rPr lang="en-US" dirty="0"/>
              <a:t>Using more levels of amplitude in encoding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35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67.15%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EF82F-1A3E-8334-821C-C1FF1E73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95400"/>
            <a:ext cx="4671061" cy="5479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05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Control Protocol (TCP)</a:t>
            </a:r>
          </a:p>
          <a:p>
            <a:pPr lvl="1"/>
            <a:r>
              <a:rPr lang="en-US" dirty="0"/>
              <a:t>Most common transport layer protocol</a:t>
            </a:r>
          </a:p>
          <a:p>
            <a:pPr lvl="1"/>
            <a:r>
              <a:rPr lang="en-US" dirty="0"/>
              <a:t>PDU called a segment</a:t>
            </a:r>
          </a:p>
          <a:p>
            <a:pPr lvl="1"/>
            <a:r>
              <a:rPr lang="en-US" dirty="0"/>
              <a:t>Used for reliable transmission of data</a:t>
            </a:r>
          </a:p>
          <a:p>
            <a:pPr lvl="1"/>
            <a:r>
              <a:rPr lang="en-US" dirty="0"/>
              <a:t>160 - 192 bits (20 -24 bytes) of overhead</a:t>
            </a:r>
          </a:p>
          <a:p>
            <a:pPr lvl="2"/>
            <a:r>
              <a:rPr lang="en-US" dirty="0"/>
              <a:t>Options field is not required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9030" y="5108382"/>
            <a:ext cx="881517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Destination Port 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(16 bits)</a:t>
            </a:r>
          </a:p>
        </p:txBody>
      </p:sp>
      <p:sp>
        <p:nvSpPr>
          <p:cNvPr id="6" name="Rectangle 5"/>
          <p:cNvSpPr/>
          <p:nvPr/>
        </p:nvSpPr>
        <p:spPr>
          <a:xfrm>
            <a:off x="3963548" y="5108382"/>
            <a:ext cx="676194" cy="838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Unused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(6 bits)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8524" y="5106610"/>
            <a:ext cx="680506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Source Port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(16 bits)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0547" y="5108382"/>
            <a:ext cx="818760" cy="83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Sequence Number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99307" y="5108382"/>
            <a:ext cx="691263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ACK number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(32 bits)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90570" y="5106610"/>
            <a:ext cx="672978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Header Length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9742" y="5108382"/>
            <a:ext cx="648017" cy="8382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Flags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(6 bits)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7759" y="5108382"/>
            <a:ext cx="715952" cy="838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Flow Control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04913" y="5108382"/>
            <a:ext cx="715952" cy="8382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CRC-16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20865" y="5108382"/>
            <a:ext cx="715952" cy="8382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Urgent Pointer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49522" y="5105400"/>
            <a:ext cx="715952" cy="838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Options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73158" y="5106610"/>
            <a:ext cx="715952" cy="838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User Data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(varies)</a:t>
            </a:r>
          </a:p>
        </p:txBody>
      </p:sp>
    </p:spTree>
    <p:extLst>
      <p:ext uri="{BB962C8B-B14F-4D97-AF65-F5344CB8AC3E}">
        <p14:creationId xmlns:p14="http://schemas.microsoft.com/office/powerpoint/2010/main" val="1611924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Digital Transmission of Digital Data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7696200" cy="49831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Five types of signaling techniques</a:t>
            </a:r>
          </a:p>
          <a:p>
            <a:pPr marL="0" indent="0">
              <a:buNone/>
            </a:pPr>
            <a:endParaRPr lang="en-US" b="1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Unipolar</a:t>
            </a:r>
          </a:p>
          <a:p>
            <a:pPr marL="1371600" lvl="2" indent="-514350"/>
            <a:r>
              <a:rPr lang="en-US" dirty="0"/>
              <a:t>no current = 0</a:t>
            </a:r>
          </a:p>
          <a:p>
            <a:pPr marL="1371600" lvl="2" indent="-514350"/>
            <a:r>
              <a:rPr lang="en-US" dirty="0"/>
              <a:t>+5 volts =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43000" y="3388917"/>
            <a:ext cx="7969166" cy="2478483"/>
            <a:chOff x="1143000" y="3388917"/>
            <a:chExt cx="7969166" cy="24784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050" y="3388917"/>
              <a:ext cx="1860550" cy="954483"/>
            </a:xfrm>
            <a:prstGeom prst="rect">
              <a:avLst/>
            </a:prstGeom>
          </p:spPr>
        </p:pic>
        <p:pic>
          <p:nvPicPr>
            <p:cNvPr id="6" name="Picture 5" descr="c03f013.eps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rcRect b="85814"/>
                <a:stretch>
                  <a:fillRect/>
                </a:stretch>
              </p:blipFill>
            </mc:Choice>
            <mc:Fallback>
              <p:blipFill>
                <a:blip r:embed="rId5"/>
                <a:srcRect b="85814"/>
                <a:stretch>
                  <a:fillRect/>
                </a:stretch>
              </p:blipFill>
            </mc:Fallback>
          </mc:AlternateContent>
          <p:spPr>
            <a:xfrm>
              <a:off x="1143000" y="4648200"/>
              <a:ext cx="7969166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512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Digital Transmission of Digital Data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219200"/>
            <a:ext cx="7696200" cy="4906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Five types of signaling techniques</a:t>
            </a:r>
          </a:p>
          <a:p>
            <a:pPr marL="0" indent="0">
              <a:buNone/>
            </a:pPr>
            <a:endParaRPr lang="en-US" b="1" dirty="0"/>
          </a:p>
          <a:p>
            <a:pPr marL="971550" lvl="1" indent="-514350">
              <a:buFont typeface="+mj-lt"/>
              <a:buAutoNum type="arabicPeriod" startAt="2"/>
            </a:pPr>
            <a:r>
              <a:rPr lang="en-US" b="1" dirty="0"/>
              <a:t>Bipolar NRZ (no return to zero)</a:t>
            </a:r>
          </a:p>
          <a:p>
            <a:pPr marL="1200150" lvl="2" indent="-342900"/>
            <a:r>
              <a:rPr lang="en-US" dirty="0"/>
              <a:t>voltage is positive or negative, but not zero</a:t>
            </a:r>
          </a:p>
          <a:p>
            <a:pPr marL="1200150" lvl="2" indent="-342900"/>
            <a:r>
              <a:rPr lang="en-US" dirty="0"/>
              <a:t>+5V = 1</a:t>
            </a:r>
          </a:p>
          <a:p>
            <a:pPr marL="1200150" lvl="2" indent="-342900"/>
            <a:r>
              <a:rPr lang="en-US" dirty="0"/>
              <a:t>-5V = 0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9199" y="3386934"/>
            <a:ext cx="7596527" cy="2785266"/>
            <a:chOff x="1219199" y="3386934"/>
            <a:chExt cx="7596527" cy="27852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3250" y="3386934"/>
              <a:ext cx="2012950" cy="1032666"/>
            </a:xfrm>
            <a:prstGeom prst="rect">
              <a:avLst/>
            </a:prstGeom>
          </p:spPr>
        </p:pic>
        <p:pic>
          <p:nvPicPr>
            <p:cNvPr id="6" name="Picture 5" descr="c03f013.eps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rcRect t="18837" b="60698"/>
                <a:stretch>
                  <a:fillRect/>
                </a:stretch>
              </p:blipFill>
            </mc:Choice>
            <mc:Fallback>
              <p:blipFill>
                <a:blip r:embed="rId5"/>
                <a:srcRect t="18837" b="60698"/>
                <a:stretch>
                  <a:fillRect/>
                </a:stretch>
              </p:blipFill>
            </mc:Fallback>
          </mc:AlternateContent>
          <p:spPr>
            <a:xfrm>
              <a:off x="1219199" y="4495800"/>
              <a:ext cx="7596527" cy="167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777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Digital Transmission of Digital Data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7696200" cy="49831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Five types of signaling techniques</a:t>
            </a:r>
          </a:p>
          <a:p>
            <a:pPr marL="0" indent="0">
              <a:buNone/>
            </a:pPr>
            <a:endParaRPr lang="en-US" b="1" dirty="0"/>
          </a:p>
          <a:p>
            <a:pPr marL="971550" lvl="1" indent="-514350">
              <a:buFont typeface="+mj-lt"/>
              <a:buAutoNum type="arabicPeriod" startAt="3"/>
            </a:pPr>
            <a:r>
              <a:rPr lang="en-US" b="1" dirty="0"/>
              <a:t>Bipolar RZ (return to zero)</a:t>
            </a:r>
          </a:p>
          <a:p>
            <a:pPr marL="1196975" lvl="1" indent="-223838"/>
            <a:r>
              <a:rPr lang="en-US" b="1" dirty="0"/>
              <a:t> </a:t>
            </a:r>
            <a:r>
              <a:rPr lang="en-US" dirty="0"/>
              <a:t>always returns to 0 after each bit</a:t>
            </a:r>
          </a:p>
          <a:p>
            <a:pPr marL="1196975" lvl="1" indent="-223838"/>
            <a:r>
              <a:rPr lang="en-US" dirty="0"/>
              <a:t> -5V = 0</a:t>
            </a:r>
          </a:p>
          <a:p>
            <a:pPr marL="1196975" lvl="1" indent="-223838"/>
            <a:r>
              <a:rPr lang="en-US" dirty="0"/>
              <a:t> +5V = 1</a:t>
            </a:r>
          </a:p>
          <a:p>
            <a:pPr marL="1196975" lvl="1" indent="-223838"/>
            <a:r>
              <a:rPr lang="en-US" dirty="0"/>
              <a:t>Fewer synchronization errors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95400" y="3388917"/>
            <a:ext cx="7597344" cy="2707083"/>
            <a:chOff x="1295400" y="3388917"/>
            <a:chExt cx="7597344" cy="27070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250" y="3388917"/>
              <a:ext cx="1860550" cy="954483"/>
            </a:xfrm>
            <a:prstGeom prst="rect">
              <a:avLst/>
            </a:prstGeom>
          </p:spPr>
        </p:pic>
        <p:pic>
          <p:nvPicPr>
            <p:cNvPr id="6" name="Picture 5" descr="c03f013.eps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rcRect t="39767" b="39767"/>
                <a:stretch>
                  <a:fillRect/>
                </a:stretch>
              </p:blipFill>
            </mc:Choice>
            <mc:Fallback>
              <p:blipFill>
                <a:blip r:embed="rId5"/>
                <a:srcRect t="39767" b="39767"/>
                <a:stretch>
                  <a:fillRect/>
                </a:stretch>
              </p:blipFill>
            </mc:Fallback>
          </mc:AlternateContent>
          <p:spPr>
            <a:xfrm>
              <a:off x="1295400" y="4419600"/>
              <a:ext cx="7597344" cy="167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39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Digital Transmission of Digital Data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7696200" cy="49831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Five types of signaling techniques</a:t>
            </a:r>
          </a:p>
          <a:p>
            <a:pPr marL="0" indent="0">
              <a:buNone/>
            </a:pPr>
            <a:endParaRPr lang="en-US" b="1" dirty="0"/>
          </a:p>
          <a:p>
            <a:pPr marL="971550" lvl="1" indent="-514350">
              <a:buFont typeface="+mj-lt"/>
              <a:buAutoNum type="arabicPeriod" startAt="4"/>
            </a:pPr>
            <a:r>
              <a:rPr lang="en-US" b="1" dirty="0"/>
              <a:t>Bipolar AMI (alternate mark inversion)</a:t>
            </a:r>
          </a:p>
          <a:p>
            <a:pPr lvl="2"/>
            <a:r>
              <a:rPr lang="en-US" dirty="0"/>
              <a:t>No volt = 0</a:t>
            </a:r>
          </a:p>
          <a:p>
            <a:pPr lvl="2"/>
            <a:r>
              <a:rPr lang="en-US" dirty="0"/>
              <a:t>1 alternates between +5V and -5V</a:t>
            </a:r>
          </a:p>
          <a:p>
            <a:pPr lvl="2"/>
            <a:r>
              <a:rPr lang="en-US" dirty="0"/>
              <a:t>Double current signaling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43000" y="3388917"/>
            <a:ext cx="7828404" cy="2859483"/>
            <a:chOff x="1143000" y="3388917"/>
            <a:chExt cx="7828404" cy="28594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7650" y="3388917"/>
              <a:ext cx="1860550" cy="954483"/>
            </a:xfrm>
            <a:prstGeom prst="rect">
              <a:avLst/>
            </a:prstGeom>
          </p:spPr>
        </p:pic>
        <p:pic>
          <p:nvPicPr>
            <p:cNvPr id="6" name="Picture 5" descr="c03f013.eps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rcRect t="58605" b="18837"/>
                <a:stretch>
                  <a:fillRect/>
                </a:stretch>
              </p:blipFill>
            </mc:Choice>
            <mc:Fallback>
              <p:blipFill>
                <a:blip r:embed="rId5"/>
                <a:srcRect t="58605" b="18837"/>
                <a:stretch>
                  <a:fillRect/>
                </a:stretch>
              </p:blipFill>
            </mc:Fallback>
          </mc:AlternateContent>
          <p:spPr>
            <a:xfrm>
              <a:off x="1143000" y="4343400"/>
              <a:ext cx="7828404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454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Digital Transmission of Digital Data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7696200" cy="5135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Five types of signaling techniques</a:t>
            </a:r>
          </a:p>
          <a:p>
            <a:pPr marL="0" indent="0">
              <a:buNone/>
            </a:pPr>
            <a:endParaRPr lang="en-US" b="1" dirty="0"/>
          </a:p>
          <a:p>
            <a:pPr marL="971550" lvl="1" indent="-514350">
              <a:buFont typeface="+mj-lt"/>
              <a:buAutoNum type="arabicPeriod" startAt="5"/>
            </a:pPr>
            <a:r>
              <a:rPr lang="en-US" b="1" dirty="0"/>
              <a:t>Manchester</a:t>
            </a:r>
          </a:p>
          <a:p>
            <a:pPr lvl="2"/>
            <a:r>
              <a:rPr lang="en-US" dirty="0"/>
              <a:t>Binary phase shift keying (BPSK)</a:t>
            </a:r>
          </a:p>
          <a:p>
            <a:pPr lvl="2"/>
            <a:r>
              <a:rPr lang="en-US" dirty="0"/>
              <a:t>voltage is positive or negative </a:t>
            </a:r>
          </a:p>
          <a:p>
            <a:pPr lvl="2"/>
            <a:r>
              <a:rPr lang="en-US" dirty="0"/>
              <a:t>bits are indicated by a mid-bit transition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6400" y="3733800"/>
            <a:ext cx="7234644" cy="2438400"/>
            <a:chOff x="1219200" y="3463134"/>
            <a:chExt cx="7691844" cy="27090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0850" y="3463134"/>
              <a:ext cx="2012950" cy="1032666"/>
            </a:xfrm>
            <a:prstGeom prst="rect">
              <a:avLst/>
            </a:prstGeom>
          </p:spPr>
        </p:pic>
        <p:pic>
          <p:nvPicPr>
            <p:cNvPr id="6" name="Picture 5" descr="c03f013.eps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rcRect t="81628"/>
                <a:stretch>
                  <a:fillRect/>
                </a:stretch>
              </p:blipFill>
            </mc:Choice>
            <mc:Fallback>
              <p:blipFill>
                <a:blip r:embed="rId5"/>
                <a:srcRect t="81628"/>
                <a:stretch>
                  <a:fillRect/>
                </a:stretch>
              </p:blipFill>
            </mc:Fallback>
          </mc:AlternateContent>
          <p:spPr>
            <a:xfrm>
              <a:off x="1219200" y="4648200"/>
              <a:ext cx="7691844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131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86.96%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D0B1C-EA9A-551A-D989-DC375C096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66726"/>
            <a:ext cx="7696200" cy="1192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66068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Client-Based Architecture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676400"/>
            <a:ext cx="7696200" cy="4214813"/>
          </a:xfrm>
        </p:spPr>
        <p:txBody>
          <a:bodyPr/>
          <a:lstStyle/>
          <a:p>
            <a:r>
              <a:rPr lang="en-US" dirty="0"/>
              <a:t>Client contains presentation, application, and data access logic</a:t>
            </a:r>
          </a:p>
          <a:p>
            <a:r>
              <a:rPr lang="en-US" dirty="0"/>
              <a:t>Most common in the 1980s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5648" y="3276600"/>
            <a:ext cx="1089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7668" y="3276600"/>
            <a:ext cx="1174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SERVER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62599" y="5412591"/>
            <a:ext cx="248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Data Storage</a:t>
            </a:r>
          </a:p>
        </p:txBody>
      </p:sp>
      <p:pic>
        <p:nvPicPr>
          <p:cNvPr id="1026" name="Picture 2" descr="D:\My Dropbox\Dropbox\CONSULTING\Business Data Comm Slides\Images\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60" y="3744019"/>
            <a:ext cx="1154286" cy="166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My Dropbox\Dropbox\CONSULTING\Business Data Comm Slides\Images\deskt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707343"/>
            <a:ext cx="1691429" cy="17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05992" y="5412591"/>
            <a:ext cx="2488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Presentation Logic</a:t>
            </a:r>
          </a:p>
          <a:p>
            <a:r>
              <a:rPr lang="en-US" sz="1600" dirty="0">
                <a:latin typeface="+mn-lt"/>
              </a:rPr>
              <a:t>Application Logic</a:t>
            </a:r>
          </a:p>
          <a:p>
            <a:r>
              <a:rPr lang="en-US" sz="1600" dirty="0">
                <a:latin typeface="+mn-lt"/>
              </a:rPr>
              <a:t>Data Access Logic</a:t>
            </a:r>
          </a:p>
        </p:txBody>
      </p:sp>
    </p:spTree>
    <p:extLst>
      <p:ext uri="{BB962C8B-B14F-4D97-AF65-F5344CB8AC3E}">
        <p14:creationId xmlns:p14="http://schemas.microsoft.com/office/powerpoint/2010/main" val="4251994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56.84%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D0F88-4E7E-8CFF-3602-F77537BA5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14574"/>
            <a:ext cx="7696200" cy="2097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4093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More efficient because of distributed processing</a:t>
            </a:r>
          </a:p>
          <a:p>
            <a:pPr lvl="1"/>
            <a:r>
              <a:rPr lang="en-US" dirty="0"/>
              <a:t>Allows hardware/software from different vendors to be used together</a:t>
            </a:r>
          </a:p>
          <a:p>
            <a:pPr lvl="1"/>
            <a:r>
              <a:rPr lang="en-US" dirty="0"/>
              <a:t>Less bandwidth required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May be challenges in configuring hardware/software from different vendors to work together</a:t>
            </a:r>
          </a:p>
          <a:p>
            <a:pPr lvl="1"/>
            <a:r>
              <a:rPr lang="en-US" dirty="0"/>
              <a:t>In many cases, </a:t>
            </a:r>
            <a:r>
              <a:rPr lang="en-US" b="1" dirty="0"/>
              <a:t>middleware </a:t>
            </a:r>
            <a:r>
              <a:rPr lang="en-US" dirty="0"/>
              <a:t>is required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53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Middleware is software that sits between the application software on the client and the application layer on the server</a:t>
            </a:r>
          </a:p>
          <a:p>
            <a:pPr lvl="1"/>
            <a:r>
              <a:rPr lang="en-US" dirty="0"/>
              <a:t>Translates for software from different vendors, allowing communication</a:t>
            </a:r>
          </a:p>
          <a:p>
            <a:pPr lvl="1"/>
            <a:r>
              <a:rPr lang="en-US" dirty="0"/>
              <a:t>Traffic cop: manages message transfers between clients and servers which reduces the amount of processing required for client and server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4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Datagram Protocol (UDP)</a:t>
            </a:r>
          </a:p>
          <a:p>
            <a:pPr lvl="1"/>
            <a:r>
              <a:rPr lang="en-US" dirty="0"/>
              <a:t>Operates at the transport layer</a:t>
            </a:r>
          </a:p>
          <a:p>
            <a:pPr lvl="1"/>
            <a:r>
              <a:rPr lang="en-US" dirty="0"/>
              <a:t>PDU called a datagram</a:t>
            </a:r>
          </a:p>
          <a:p>
            <a:pPr lvl="1"/>
            <a:r>
              <a:rPr lang="en-US" dirty="0"/>
              <a:t>Used in time-sensitive situations, for control messages, or when reliability is handled by the application layer</a:t>
            </a:r>
          </a:p>
          <a:p>
            <a:pPr lvl="1"/>
            <a:r>
              <a:rPr lang="en-US" dirty="0"/>
              <a:t>32-64 bits (4-8 bytes) of overhead</a:t>
            </a:r>
          </a:p>
          <a:p>
            <a:pPr lvl="2"/>
            <a:r>
              <a:rPr lang="en-US" dirty="0"/>
              <a:t>Source port is optional in IPv4 and IPv6, Checksum is optional in IPv4</a:t>
            </a:r>
          </a:p>
          <a:p>
            <a:pPr lvl="1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698366" y="5560828"/>
            <a:ext cx="3747268" cy="839972"/>
            <a:chOff x="2444000" y="5015080"/>
            <a:chExt cx="3747268" cy="839972"/>
          </a:xfrm>
        </p:grpSpPr>
        <p:sp>
          <p:nvSpPr>
            <p:cNvPr id="5" name="Rectangle 4"/>
            <p:cNvSpPr/>
            <p:nvPr/>
          </p:nvSpPr>
          <p:spPr>
            <a:xfrm>
              <a:off x="3124506" y="5016852"/>
              <a:ext cx="881517" cy="8382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Destination Port 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44000" y="5015080"/>
              <a:ext cx="680506" cy="838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Source Port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15548" y="5015080"/>
              <a:ext cx="672978" cy="838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Length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(16 bits)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8526" y="5016852"/>
              <a:ext cx="777265" cy="838200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Checksum</a:t>
              </a:r>
            </a:p>
            <a:p>
              <a:pPr algn="ctr"/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(16 bits)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75316" y="5016852"/>
              <a:ext cx="715952" cy="838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User Data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(varies)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57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69.92%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C5130-751C-0D77-7DF5-65F81A1B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76400"/>
            <a:ext cx="7086600" cy="46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90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Architecture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Youtube</a:t>
            </a:r>
            <a:endParaRPr lang="en-US" sz="2400" dirty="0"/>
          </a:p>
          <a:p>
            <a:r>
              <a:rPr lang="en-US" dirty="0"/>
              <a:t>ChatGPT</a:t>
            </a:r>
            <a:endParaRPr lang="en-US" sz="2400" dirty="0"/>
          </a:p>
          <a:p>
            <a:r>
              <a:rPr lang="en-US" dirty="0"/>
              <a:t>Visiting a news website</a:t>
            </a:r>
          </a:p>
          <a:p>
            <a:r>
              <a:rPr lang="en-US" dirty="0"/>
              <a:t>BitTorrent</a:t>
            </a:r>
          </a:p>
          <a:p>
            <a:r>
              <a:rPr lang="en-US" dirty="0"/>
              <a:t>Online multiplayer game</a:t>
            </a:r>
          </a:p>
          <a:p>
            <a:r>
              <a:rPr lang="en-US" dirty="0"/>
              <a:t>Single player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37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Peer-to-Peer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older architecture that became popular again with Napster, </a:t>
            </a:r>
            <a:r>
              <a:rPr lang="en-US" dirty="0" err="1"/>
              <a:t>BitTorrent</a:t>
            </a:r>
            <a:r>
              <a:rPr lang="en-US" dirty="0"/>
              <a:t>, etc.</a:t>
            </a:r>
          </a:p>
          <a:p>
            <a:r>
              <a:rPr lang="en-US" dirty="0"/>
              <a:t>All devices can act as client and server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1229" y="32004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CLIENT/SERVER</a:t>
            </a:r>
            <a:endParaRPr lang="en-US" dirty="0"/>
          </a:p>
        </p:txBody>
      </p:sp>
      <p:pic>
        <p:nvPicPr>
          <p:cNvPr id="5" name="Picture 2" descr="D:\My Dropbox\Dropbox\CONSULTING\Business Data Comm Slides\Images\deskt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37" y="3613762"/>
            <a:ext cx="1691429" cy="17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21229" y="5319010"/>
            <a:ext cx="2488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Presentation Logic</a:t>
            </a:r>
          </a:p>
          <a:p>
            <a:r>
              <a:rPr lang="en-US" sz="1600" dirty="0">
                <a:latin typeface="+mn-lt"/>
              </a:rPr>
              <a:t>Application Logic</a:t>
            </a:r>
          </a:p>
          <a:p>
            <a:r>
              <a:rPr lang="en-US" sz="1600" dirty="0">
                <a:latin typeface="+mn-lt"/>
              </a:rPr>
              <a:t>Data Access Logic</a:t>
            </a:r>
          </a:p>
          <a:p>
            <a:r>
              <a:rPr lang="en-US" sz="1600" dirty="0"/>
              <a:t>Data Storage</a:t>
            </a:r>
            <a:endParaRPr lang="en-US" sz="1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3900" y="32004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CLIENT/SERVER</a:t>
            </a:r>
            <a:endParaRPr lang="en-US" dirty="0"/>
          </a:p>
        </p:txBody>
      </p:sp>
      <p:pic>
        <p:nvPicPr>
          <p:cNvPr id="8" name="Picture 2" descr="D:\My Dropbox\Dropbox\CONSULTING\Business Data Comm Slides\Images\deskt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08" y="3613762"/>
            <a:ext cx="1691429" cy="17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33900" y="5319010"/>
            <a:ext cx="2488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Presentation Logic</a:t>
            </a:r>
          </a:p>
          <a:p>
            <a:r>
              <a:rPr lang="en-US" sz="1600" dirty="0">
                <a:latin typeface="+mn-lt"/>
              </a:rPr>
              <a:t>Application Logic</a:t>
            </a:r>
          </a:p>
          <a:p>
            <a:r>
              <a:rPr lang="en-US" sz="1600" dirty="0">
                <a:latin typeface="+mn-lt"/>
              </a:rPr>
              <a:t>Data Access Logic</a:t>
            </a:r>
          </a:p>
          <a:p>
            <a:r>
              <a:rPr lang="en-US" sz="1600" dirty="0"/>
              <a:t>Data Storage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97190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72.68% Correct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38C6D-8E35-3447-D94C-AB9D12FCD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21291"/>
            <a:ext cx="8077200" cy="7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95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Linking to the application layer</a:t>
            </a:r>
          </a:p>
          <a:p>
            <a:pPr lvl="1"/>
            <a:r>
              <a:rPr lang="en-US" dirty="0"/>
              <a:t>TCP/UDP may serve multiple application layer protocols</a:t>
            </a:r>
          </a:p>
          <a:p>
            <a:pPr lvl="1"/>
            <a:r>
              <a:rPr lang="en-US" b="1" dirty="0"/>
              <a:t>Ports</a:t>
            </a:r>
            <a:r>
              <a:rPr lang="en-US" dirty="0"/>
              <a:t> used to identify application (2-byte numbers)</a:t>
            </a:r>
          </a:p>
          <a:p>
            <a:pPr lvl="1"/>
            <a:r>
              <a:rPr lang="en-US" dirty="0"/>
              <a:t>Many source/destination ports follow standards</a:t>
            </a:r>
          </a:p>
          <a:p>
            <a:pPr lvl="1"/>
            <a:r>
              <a:rPr lang="en-US" dirty="0"/>
              <a:t>Common port standards</a:t>
            </a:r>
          </a:p>
          <a:p>
            <a:pPr lvl="2"/>
            <a:r>
              <a:rPr lang="en-US" dirty="0"/>
              <a:t>HTTP:    TCP port 80</a:t>
            </a:r>
          </a:p>
          <a:p>
            <a:pPr lvl="2"/>
            <a:r>
              <a:rPr lang="en-US" dirty="0"/>
              <a:t>HTTPS:  TCP port 443</a:t>
            </a:r>
          </a:p>
          <a:p>
            <a:pPr lvl="2"/>
            <a:r>
              <a:rPr lang="en-US" dirty="0"/>
              <a:t>FTP:       TCP ports 20 and 21</a:t>
            </a:r>
          </a:p>
          <a:p>
            <a:pPr lvl="2"/>
            <a:r>
              <a:rPr lang="en-US" dirty="0"/>
              <a:t>SMTP:   TCP port 25</a:t>
            </a:r>
          </a:p>
          <a:p>
            <a:pPr lvl="2"/>
            <a:r>
              <a:rPr lang="en-US" dirty="0"/>
              <a:t>IMAP:   TCP port 143</a:t>
            </a:r>
          </a:p>
          <a:p>
            <a:pPr lvl="2"/>
            <a:r>
              <a:rPr lang="en-US" dirty="0"/>
              <a:t>POP3:    TCP port 110 or port 995 (secure version)</a:t>
            </a:r>
          </a:p>
          <a:p>
            <a:pPr lvl="2"/>
            <a:r>
              <a:rPr lang="en-US" dirty="0"/>
              <a:t>DNS:     TCP or UDP port 53 (most commonly UDP)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84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6BFA0-AF69-B672-AEDF-8FE1347C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36"/>
            <a:ext cx="9144000" cy="64839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BCA444-8E2D-7905-4181-EA0013ECD3DC}"/>
                  </a:ext>
                </a:extLst>
              </p14:cNvPr>
              <p14:cNvContentPartPr/>
              <p14:nvPr/>
            </p14:nvContentPartPr>
            <p14:xfrm>
              <a:off x="1464297" y="3107221"/>
              <a:ext cx="252360" cy="3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BCA444-8E2D-7905-4181-EA0013ECD3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297" y="2999221"/>
                <a:ext cx="3600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ECF858-5D6E-4C8A-41C3-9704FB5879D9}"/>
                  </a:ext>
                </a:extLst>
              </p14:cNvPr>
              <p14:cNvContentPartPr/>
              <p14:nvPr/>
            </p14:nvContentPartPr>
            <p14:xfrm>
              <a:off x="201057" y="6539461"/>
              <a:ext cx="1710720" cy="5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ECF858-5D6E-4C8A-41C3-9704FB5879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417" y="6431461"/>
                <a:ext cx="18183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AED70E-0505-3EA2-BA93-A31DC96BC963}"/>
                  </a:ext>
                </a:extLst>
              </p14:cNvPr>
              <p14:cNvContentPartPr/>
              <p14:nvPr/>
            </p14:nvContentPartPr>
            <p14:xfrm>
              <a:off x="220497" y="2758381"/>
              <a:ext cx="1812600" cy="2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AED70E-0505-3EA2-BA93-A31DC96BC9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857" y="2650381"/>
                <a:ext cx="192024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078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697D5-FDE9-5775-AF4D-44F966EF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87447"/>
            <a:ext cx="8001000" cy="5636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FE0786-FF50-A5AA-CE8C-83655B693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312650"/>
            <a:ext cx="320040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4 question 2</a:t>
            </a:r>
          </a:p>
        </p:txBody>
      </p:sp>
    </p:spTree>
    <p:extLst>
      <p:ext uri="{BB962C8B-B14F-4D97-AF65-F5344CB8AC3E}">
        <p14:creationId xmlns:p14="http://schemas.microsoft.com/office/powerpoint/2010/main" val="3461312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56.06%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5A4CB-0570-6822-A329-1AA8250B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42547"/>
            <a:ext cx="7848600" cy="6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36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Linking to the application layer</a:t>
            </a:r>
          </a:p>
          <a:p>
            <a:pPr lvl="1"/>
            <a:r>
              <a:rPr lang="en-US" dirty="0"/>
              <a:t>TCP/UDP may serve multiple application layer protocols</a:t>
            </a:r>
          </a:p>
          <a:p>
            <a:pPr lvl="1"/>
            <a:r>
              <a:rPr lang="en-US" b="1" dirty="0"/>
              <a:t>Ports</a:t>
            </a:r>
            <a:r>
              <a:rPr lang="en-US" dirty="0"/>
              <a:t> used to identify application (2-byte numbers)</a:t>
            </a:r>
          </a:p>
          <a:p>
            <a:pPr lvl="1"/>
            <a:r>
              <a:rPr lang="en-US" dirty="0"/>
              <a:t>Many source/destination ports follow standards</a:t>
            </a:r>
          </a:p>
          <a:p>
            <a:pPr lvl="1"/>
            <a:r>
              <a:rPr lang="en-US" dirty="0"/>
              <a:t>Common port standards</a:t>
            </a:r>
          </a:p>
          <a:p>
            <a:pPr lvl="2"/>
            <a:r>
              <a:rPr lang="en-US" dirty="0"/>
              <a:t>HTTP:    TCP port 80</a:t>
            </a:r>
          </a:p>
          <a:p>
            <a:pPr lvl="2"/>
            <a:r>
              <a:rPr lang="en-US" dirty="0"/>
              <a:t>HTTPS:  TCP port 443</a:t>
            </a:r>
          </a:p>
          <a:p>
            <a:pPr lvl="2"/>
            <a:r>
              <a:rPr lang="en-US" dirty="0"/>
              <a:t>FTP:       TCP ports 20 and 21</a:t>
            </a:r>
          </a:p>
          <a:p>
            <a:pPr lvl="2"/>
            <a:r>
              <a:rPr lang="en-US" dirty="0"/>
              <a:t>SMTP:   TCP port 25</a:t>
            </a:r>
          </a:p>
          <a:p>
            <a:pPr lvl="2"/>
            <a:r>
              <a:rPr lang="en-US" dirty="0"/>
              <a:t>IMAP:   TCP port 143</a:t>
            </a:r>
          </a:p>
          <a:p>
            <a:pPr lvl="2"/>
            <a:r>
              <a:rPr lang="en-US" dirty="0"/>
              <a:t>POP3:    TCP port 110 or port 995 (secure version)</a:t>
            </a:r>
          </a:p>
          <a:p>
            <a:pPr lvl="2"/>
            <a:r>
              <a:rPr lang="en-US" dirty="0"/>
              <a:t>DNS:     TCP or UDP port 53 (most commonly UDP)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256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A36F44-DEB5-52B7-DF45-DE07E3EF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937"/>
            <a:ext cx="9144000" cy="4202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8617AE-ED6A-4D63-4398-BAF3817FC224}"/>
                  </a:ext>
                </a:extLst>
              </p14:cNvPr>
              <p14:cNvContentPartPr/>
              <p14:nvPr/>
            </p14:nvContentPartPr>
            <p14:xfrm>
              <a:off x="1162141" y="4129981"/>
              <a:ext cx="171360" cy="1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8617AE-ED6A-4D63-4398-BAF3817FC2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141" y="4021981"/>
                <a:ext cx="27900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43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9866C-A8AA-D77A-A25A-0322E13B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364"/>
            <a:ext cx="9144000" cy="64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075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82.11%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3ADD7-9B60-DF8C-7873-845E9B0E0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24610"/>
            <a:ext cx="8153400" cy="4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677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676400"/>
            <a:ext cx="7493000" cy="441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Session management</a:t>
            </a:r>
          </a:p>
          <a:p>
            <a:pPr marL="914400" lvl="1" indent="-514350"/>
            <a:r>
              <a:rPr lang="en-US" dirty="0"/>
              <a:t>A session can be thought of as a conversation between two computers or creating a virtual circuit</a:t>
            </a:r>
          </a:p>
          <a:p>
            <a:pPr marL="914400" lvl="1" indent="-514350"/>
            <a:r>
              <a:rPr lang="en-US" dirty="0"/>
              <a:t>Using a session to send data is also called </a:t>
            </a:r>
            <a:r>
              <a:rPr lang="en-US" b="1" dirty="0"/>
              <a:t>connection-oriented</a:t>
            </a:r>
            <a:r>
              <a:rPr lang="en-US" dirty="0"/>
              <a:t> messaging (TCP)</a:t>
            </a:r>
          </a:p>
          <a:p>
            <a:pPr marL="914400" lvl="1" indent="-514350"/>
            <a:r>
              <a:rPr lang="en-US" dirty="0"/>
              <a:t>Sending messages without establishing a session is </a:t>
            </a:r>
            <a:r>
              <a:rPr lang="en-US" b="1" dirty="0"/>
              <a:t>connectionless</a:t>
            </a:r>
            <a:r>
              <a:rPr lang="en-US" dirty="0"/>
              <a:t> messaging (UDP)</a:t>
            </a:r>
          </a:p>
          <a:p>
            <a:pPr marL="914400" lvl="1" indent="-514350"/>
            <a:r>
              <a:rPr lang="en-US" dirty="0"/>
              <a:t>TCP connections are opened using a three-way handshake</a:t>
            </a:r>
          </a:p>
          <a:p>
            <a:pPr marL="1314450" lvl="2" indent="-514350"/>
            <a:r>
              <a:rPr lang="en-US" dirty="0"/>
              <a:t>SYN</a:t>
            </a:r>
          </a:p>
          <a:p>
            <a:pPr marL="1314450" lvl="2" indent="-514350"/>
            <a:r>
              <a:rPr lang="en-US" dirty="0"/>
              <a:t>SYN-ACK</a:t>
            </a:r>
          </a:p>
          <a:p>
            <a:pPr marL="1314450" lvl="2" indent="-514350"/>
            <a:r>
              <a:rPr lang="en-US" dirty="0"/>
              <a:t>ACK</a:t>
            </a:r>
          </a:p>
          <a:p>
            <a:pPr marL="914400" lvl="1" indent="-514350"/>
            <a:r>
              <a:rPr lang="en-US" dirty="0"/>
              <a:t>Sessions provide reliable end-to-end connections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246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BA95AE-9D43-82FA-63A8-FEDB4EB7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175" y="304800"/>
            <a:ext cx="177165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1CD0C-41AA-D69A-D622-436D98381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37731"/>
            <a:ext cx="8382000" cy="1740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3D0270-1F2C-4553-D9FC-F7C0364BADBA}"/>
                  </a:ext>
                </a:extLst>
              </p14:cNvPr>
              <p14:cNvContentPartPr/>
              <p14:nvPr/>
            </p14:nvContentPartPr>
            <p14:xfrm>
              <a:off x="1650411" y="3512581"/>
              <a:ext cx="3885840" cy="3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3D0270-1F2C-4553-D9FC-F7C0364BAD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4411" y="3440941"/>
                <a:ext cx="3957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E174E0-3E16-61EC-A082-A766696FB92F}"/>
                  </a:ext>
                </a:extLst>
              </p14:cNvPr>
              <p14:cNvContentPartPr/>
              <p14:nvPr/>
            </p14:nvContentPartPr>
            <p14:xfrm>
              <a:off x="1646451" y="3915781"/>
              <a:ext cx="4142880" cy="56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E174E0-3E16-61EC-A082-A766696FB9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0451" y="3843781"/>
                <a:ext cx="42145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9B4D28-41A9-572A-7E65-042C5B6D73ED}"/>
                  </a:ext>
                </a:extLst>
              </p14:cNvPr>
              <p14:cNvContentPartPr/>
              <p14:nvPr/>
            </p14:nvContentPartPr>
            <p14:xfrm>
              <a:off x="1650411" y="4052581"/>
              <a:ext cx="3984120" cy="3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9B4D28-41A9-572A-7E65-042C5B6D73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4411" y="3980581"/>
                <a:ext cx="40557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30632C-7C51-3AD0-EDA8-63CEC7494722}"/>
                  </a:ext>
                </a:extLst>
              </p14:cNvPr>
              <p14:cNvContentPartPr/>
              <p14:nvPr/>
            </p14:nvContentPartPr>
            <p14:xfrm>
              <a:off x="2417211" y="3908581"/>
              <a:ext cx="1859040" cy="51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30632C-7C51-3AD0-EDA8-63CEC74947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1571" y="3836581"/>
                <a:ext cx="19306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C0758B-AE45-908A-9C05-62D204815243}"/>
                  </a:ext>
                </a:extLst>
              </p14:cNvPr>
              <p14:cNvContentPartPr/>
              <p14:nvPr/>
            </p14:nvContentPartPr>
            <p14:xfrm>
              <a:off x="4122531" y="3915781"/>
              <a:ext cx="1548360" cy="36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C0758B-AE45-908A-9C05-62D2048152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86531" y="3843781"/>
                <a:ext cx="162000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1093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BA95AE-9D43-82FA-63A8-FEDB4EB7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11" y="304800"/>
            <a:ext cx="3962400" cy="559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Lab 4 questions 3 and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5B66D-5CAB-6349-520B-9A4FA316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33600"/>
            <a:ext cx="6705600" cy="38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656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64.76%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5BD02-ABE8-2CF1-7722-EAFBAB3F2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66726"/>
            <a:ext cx="7696200" cy="1192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1745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Control Protocol (TCP)</a:t>
            </a:r>
          </a:p>
          <a:p>
            <a:pPr lvl="1"/>
            <a:r>
              <a:rPr lang="en-US" dirty="0"/>
              <a:t>Most common transport layer protocol</a:t>
            </a:r>
          </a:p>
          <a:p>
            <a:pPr lvl="1"/>
            <a:r>
              <a:rPr lang="en-US" dirty="0"/>
              <a:t>PDU called a segment</a:t>
            </a:r>
          </a:p>
          <a:p>
            <a:pPr lvl="1"/>
            <a:r>
              <a:rPr lang="en-US" dirty="0"/>
              <a:t>Used for reliable transmission of data</a:t>
            </a:r>
          </a:p>
          <a:p>
            <a:pPr lvl="1"/>
            <a:r>
              <a:rPr lang="en-US" dirty="0"/>
              <a:t>160 - 192 bits </a:t>
            </a:r>
            <a:r>
              <a:rPr lang="en-US"/>
              <a:t>(20-24 </a:t>
            </a:r>
            <a:r>
              <a:rPr lang="en-US" dirty="0"/>
              <a:t>bytes) of overhead</a:t>
            </a:r>
          </a:p>
          <a:p>
            <a:pPr lvl="2"/>
            <a:r>
              <a:rPr lang="en-US" dirty="0"/>
              <a:t>Options field is not required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9030" y="5108382"/>
            <a:ext cx="881517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Destination Port 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(16 bits)</a:t>
            </a:r>
          </a:p>
        </p:txBody>
      </p:sp>
      <p:sp>
        <p:nvSpPr>
          <p:cNvPr id="6" name="Rectangle 5"/>
          <p:cNvSpPr/>
          <p:nvPr/>
        </p:nvSpPr>
        <p:spPr>
          <a:xfrm>
            <a:off x="3963548" y="5108382"/>
            <a:ext cx="676194" cy="838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Unused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(6 bits)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8524" y="5106610"/>
            <a:ext cx="680506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Source Port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(16 bits)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0547" y="5108382"/>
            <a:ext cx="818760" cy="83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Sequence Number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99307" y="5108382"/>
            <a:ext cx="691263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ACK number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(32 bits)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90570" y="5106610"/>
            <a:ext cx="672978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Header Length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9742" y="5108382"/>
            <a:ext cx="648017" cy="8382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Flags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(6 bits)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7759" y="5108382"/>
            <a:ext cx="715952" cy="838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Flow Control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04913" y="5108382"/>
            <a:ext cx="715952" cy="8382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CRC-16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20865" y="5108382"/>
            <a:ext cx="715952" cy="8382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Urgent Pointer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49522" y="5105400"/>
            <a:ext cx="715952" cy="838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Options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73158" y="5106610"/>
            <a:ext cx="715952" cy="838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User Data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(varies)</a:t>
            </a:r>
          </a:p>
        </p:txBody>
      </p:sp>
    </p:spTree>
    <p:extLst>
      <p:ext uri="{BB962C8B-B14F-4D97-AF65-F5344CB8AC3E}">
        <p14:creationId xmlns:p14="http://schemas.microsoft.com/office/powerpoint/2010/main" val="6111253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Network Protocols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IPv4 Packet</a:t>
            </a:r>
          </a:p>
          <a:p>
            <a:pPr lvl="1"/>
            <a:r>
              <a:rPr lang="en-US" dirty="0"/>
              <a:t>160-192 bits (20-24 bytes) of overhead</a:t>
            </a:r>
          </a:p>
          <a:p>
            <a:pPr lvl="1"/>
            <a:r>
              <a:rPr lang="en-US" dirty="0"/>
              <a:t>Options field rarely used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9471" y="3962400"/>
            <a:ext cx="586403" cy="73152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Header length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0001" y="3962400"/>
            <a:ext cx="642635" cy="731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Packet Offset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(13 bits)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9518" y="3962400"/>
            <a:ext cx="618188" cy="731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Version number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(4 bits)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7756" y="3962400"/>
            <a:ext cx="595813" cy="731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Type of service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(8 bits)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2639" y="3962400"/>
            <a:ext cx="636724" cy="73152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Total length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6002" y="3962400"/>
            <a:ext cx="629629" cy="7315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IDs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(16 bits)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48362" y="3962400"/>
            <a:ext cx="564007" cy="73152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Flags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 bits)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50255" y="3962400"/>
            <a:ext cx="715952" cy="731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Time to Live /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Hop Limit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(8 bits)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17390" y="3962400"/>
            <a:ext cx="629444" cy="73152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CRC-16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(16 bits)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67311" y="3962400"/>
            <a:ext cx="649781" cy="7315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Protocol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(8 bits)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13081" y="3962400"/>
            <a:ext cx="642219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Options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55300" y="3962400"/>
            <a:ext cx="602542" cy="7315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User Data</a:t>
            </a:r>
          </a:p>
          <a:p>
            <a:pPr algn="ctr"/>
            <a:endParaRPr lang="en-US" sz="900" b="1" dirty="0">
              <a:solidFill>
                <a:schemeClr val="bg1"/>
              </a:solidFill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(varies)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46038" y="3962400"/>
            <a:ext cx="651046" cy="731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Source Address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(32 bits)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93738" y="3962400"/>
            <a:ext cx="819343" cy="731520"/>
          </a:xfrm>
          <a:prstGeom prst="rect">
            <a:avLst/>
          </a:prstGeom>
          <a:solidFill>
            <a:srgbClr val="32FCF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Destination Address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(32 bits)</a:t>
            </a:r>
          </a:p>
        </p:txBody>
      </p:sp>
    </p:spTree>
    <p:extLst>
      <p:ext uri="{BB962C8B-B14F-4D97-AF65-F5344CB8AC3E}">
        <p14:creationId xmlns:p14="http://schemas.microsoft.com/office/powerpoint/2010/main" val="29886726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Transport Layer Functions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390650"/>
            <a:ext cx="7493000" cy="40423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Segmenting</a:t>
            </a:r>
          </a:p>
          <a:p>
            <a:pPr lvl="1"/>
            <a:r>
              <a:rPr lang="en-US" dirty="0"/>
              <a:t>Breaking up large files into smaller segments (and putting them back together)</a:t>
            </a:r>
          </a:p>
          <a:p>
            <a:pPr lvl="1"/>
            <a:r>
              <a:rPr lang="en-US" dirty="0"/>
              <a:t>Segments may be passed individually to application layer or after reassembly</a:t>
            </a:r>
          </a:p>
          <a:p>
            <a:pPr lvl="1"/>
            <a:r>
              <a:rPr lang="en-US" dirty="0"/>
              <a:t>How large are the segments?</a:t>
            </a:r>
          </a:p>
          <a:p>
            <a:pPr lvl="2">
              <a:lnSpc>
                <a:spcPct val="90000"/>
              </a:lnSpc>
            </a:pPr>
            <a:r>
              <a:rPr lang="en-US" sz="1700" dirty="0"/>
              <a:t>Size depends on the network and data link layer protocols</a:t>
            </a:r>
          </a:p>
          <a:p>
            <a:pPr lvl="2">
              <a:lnSpc>
                <a:spcPct val="90000"/>
              </a:lnSpc>
            </a:pPr>
            <a:r>
              <a:rPr lang="en-US" sz="1700" dirty="0"/>
              <a:t>Maximum Segment Size (MSS) is negotiated during TCP handshake</a:t>
            </a:r>
          </a:p>
          <a:p>
            <a:pPr lvl="2">
              <a:lnSpc>
                <a:spcPct val="90000"/>
              </a:lnSpc>
            </a:pPr>
            <a:r>
              <a:rPr lang="en-US" sz="1700" dirty="0"/>
              <a:t>e.g., if the maximum size of the data in an Ethernet frame is 1,500 bytes and TCP and IP use 20 byte headers, the maximum segment size is 1460 bytes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489876" y="6172200"/>
            <a:ext cx="145415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</a:pPr>
            <a:r>
              <a:rPr lang="en-US" sz="1800" b="1" dirty="0">
                <a:solidFill>
                  <a:srgbClr val="000090"/>
                </a:solidFill>
                <a:latin typeface="Arial" charset="0"/>
              </a:rPr>
              <a:t>TCP header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4216951" y="5088259"/>
            <a:ext cx="157797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</a:pPr>
            <a:r>
              <a:rPr lang="en-US" sz="1800" b="1" dirty="0">
                <a:solidFill>
                  <a:srgbClr val="000090"/>
                </a:solidFill>
                <a:latin typeface="Arial" charset="0"/>
              </a:rPr>
              <a:t>IPv4 header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>
            <a:off x="4166701" y="5992381"/>
            <a:ext cx="0" cy="1798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H="1" flipV="1">
            <a:off x="4826552" y="5375609"/>
            <a:ext cx="0" cy="2144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71103" y="5235251"/>
            <a:ext cx="1454150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</a:pPr>
            <a:r>
              <a:rPr lang="en-US" sz="1800" b="1" dirty="0">
                <a:solidFill>
                  <a:srgbClr val="000090"/>
                </a:solidFill>
                <a:latin typeface="Arial" charset="0"/>
              </a:rPr>
              <a:t>Ethernet Frame Data Size</a:t>
            </a:r>
          </a:p>
        </p:txBody>
      </p:sp>
      <p:sp>
        <p:nvSpPr>
          <p:cNvPr id="2" name="Rectangle 1"/>
          <p:cNvSpPr/>
          <p:nvPr/>
        </p:nvSpPr>
        <p:spPr>
          <a:xfrm>
            <a:off x="2801453" y="5566098"/>
            <a:ext cx="428514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dirty="0"/>
              <a:t>1500 – 20 – 20 = 1460 bytes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 flipV="1">
            <a:off x="2642703" y="5576563"/>
            <a:ext cx="158750" cy="1451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15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11F60E5-05A8-8642-5302-2CE4F56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696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92.86%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2ABDD-16FA-87EB-77B3-2846473B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66726"/>
            <a:ext cx="7696200" cy="1192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5578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 IP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Certain IP addresses within each class are reserved for special purposes:</a:t>
            </a:r>
          </a:p>
          <a:p>
            <a:pPr lvl="1"/>
            <a:r>
              <a:rPr lang="en-US" sz="2000" dirty="0"/>
              <a:t>Class A: 0.0.0.0 (default route) and 127.0.0.1 (loopback).</a:t>
            </a:r>
          </a:p>
          <a:p>
            <a:pPr lvl="1"/>
            <a:r>
              <a:rPr lang="en-US" sz="2000" dirty="0"/>
              <a:t>Class B: 169.254.0.0 to 169.254.255.255 (APIPA).</a:t>
            </a:r>
          </a:p>
          <a:p>
            <a:pPr lvl="1"/>
            <a:r>
              <a:rPr lang="en-US" sz="2000" dirty="0"/>
              <a:t>Class C: 192.168.0.0 to 192.168.255.255 (Private IP addresses).</a:t>
            </a:r>
          </a:p>
          <a:p>
            <a:pPr lvl="1"/>
            <a:endParaRPr lang="en-US" sz="2000" dirty="0"/>
          </a:p>
          <a:p>
            <a:r>
              <a:rPr lang="en-US" sz="1600" dirty="0"/>
              <a:t>A default route is the route that takes effect when no other route is available for an IP destination address.</a:t>
            </a:r>
          </a:p>
          <a:p>
            <a:r>
              <a:rPr lang="en-US" sz="1600" dirty="0"/>
              <a:t>Any traffic that a computer program sends on the loopback network is addressed to the same computer.</a:t>
            </a:r>
          </a:p>
          <a:p>
            <a:r>
              <a:rPr lang="en-US" sz="1600" dirty="0"/>
              <a:t>APIPA (Automatic Private IP Addressing) is a feature in operating systems like Windows that allows computers to automatically configure an IP address and subnet mask when their DHCP server is unavailable.</a:t>
            </a:r>
          </a:p>
          <a:p>
            <a:r>
              <a:rPr lang="en-US" sz="1600" dirty="0"/>
              <a:t>Private IP addresses are reserved for home use.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7558828"/>
      </p:ext>
    </p:extLst>
  </p:cSld>
  <p:clrMapOvr>
    <a:masterClrMapping/>
  </p:clrMapOvr>
</p:sld>
</file>

<file path=ppt/theme/theme1.xml><?xml version="1.0" encoding="utf-8"?>
<a:theme xmlns:a="http://schemas.openxmlformats.org/drawingml/2006/main" name="fitzgerald12e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fitzgerald12e_ppt_template</Template>
  <TotalTime>7661</TotalTime>
  <Words>6804</Words>
  <Application>Microsoft Office PowerPoint</Application>
  <PresentationFormat>On-screen Show (4:3)</PresentationFormat>
  <Paragraphs>1566</Paragraphs>
  <Slides>197</Slides>
  <Notes>167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6" baseType="lpstr">
      <vt:lpstr>ＭＳ Ｐゴシック</vt:lpstr>
      <vt:lpstr>Aptos Narrow</vt:lpstr>
      <vt:lpstr>Arial</vt:lpstr>
      <vt:lpstr>Calibri</vt:lpstr>
      <vt:lpstr>Comic Sans MS</vt:lpstr>
      <vt:lpstr>Gill Sans MT</vt:lpstr>
      <vt:lpstr>Times New Roman</vt:lpstr>
      <vt:lpstr>Wingdings</vt:lpstr>
      <vt:lpstr>fitzgerald12e_ppt_template</vt:lpstr>
      <vt:lpstr>Professor Dimitrios Melissourgos</vt:lpstr>
      <vt:lpstr>37 students in 2 sections 68 questions 52 minutes average submission time 46 seconds per question average 70% average score (812 out of 1160) 833 out of 1160 median score</vt:lpstr>
      <vt:lpstr>PowerPoint Presentation</vt:lpstr>
      <vt:lpstr>60.41% Correct</vt:lpstr>
      <vt:lpstr>L4, L3, L2 Headers</vt:lpstr>
      <vt:lpstr>Encapsulation and Headers</vt:lpstr>
      <vt:lpstr>Transport Layer Protocols</vt:lpstr>
      <vt:lpstr>Transport Layer Protocols</vt:lpstr>
      <vt:lpstr>PowerPoint Presentation</vt:lpstr>
      <vt:lpstr>92.09% Correct</vt:lpstr>
      <vt:lpstr>L4, L3, L2 Headers</vt:lpstr>
      <vt:lpstr>PowerPoint Presentation</vt:lpstr>
      <vt:lpstr>PowerPoint Presentation</vt:lpstr>
      <vt:lpstr>Network Layer Protocols</vt:lpstr>
      <vt:lpstr>PowerPoint Presentation</vt:lpstr>
      <vt:lpstr>87.74% Correct</vt:lpstr>
      <vt:lpstr>Business Data Communications &amp; Networking </vt:lpstr>
      <vt:lpstr>The Web</vt:lpstr>
      <vt:lpstr>PowerPoint Presentation</vt:lpstr>
      <vt:lpstr>69.73% Correct</vt:lpstr>
      <vt:lpstr>PowerPoint Presentation</vt:lpstr>
      <vt:lpstr>79.82% Correct</vt:lpstr>
      <vt:lpstr>L4, L3, L2 Headers</vt:lpstr>
      <vt:lpstr>PowerPoint Presentation</vt:lpstr>
      <vt:lpstr>PowerPoint Presentation</vt:lpstr>
      <vt:lpstr>PowerPoint Presentation</vt:lpstr>
      <vt:lpstr>85.57% Correct</vt:lpstr>
      <vt:lpstr>PowerPoint Presentation</vt:lpstr>
      <vt:lpstr>Transport Layer Protocols</vt:lpstr>
      <vt:lpstr>PowerPoint Presentation</vt:lpstr>
      <vt:lpstr>62.58% Correct</vt:lpstr>
      <vt:lpstr>Network Layer Functions</vt:lpstr>
      <vt:lpstr>IPv4 Exhaustion</vt:lpstr>
      <vt:lpstr>Network Protocols</vt:lpstr>
      <vt:lpstr>45.5% Correct</vt:lpstr>
      <vt:lpstr>Transport Layer Protocols</vt:lpstr>
      <vt:lpstr>PowerPoint Presentation</vt:lpstr>
      <vt:lpstr>83.55% Correct</vt:lpstr>
      <vt:lpstr>The solution: IPv6</vt:lpstr>
      <vt:lpstr>IPv4 vs IPv6</vt:lpstr>
      <vt:lpstr>Network Protocols</vt:lpstr>
      <vt:lpstr>74.46% Correct</vt:lpstr>
      <vt:lpstr>PowerPoint Presentation</vt:lpstr>
      <vt:lpstr>76.87% Correct</vt:lpstr>
      <vt:lpstr>PowerPoint Presentation</vt:lpstr>
      <vt:lpstr>Email</vt:lpstr>
      <vt:lpstr>59.63% Correct</vt:lpstr>
      <vt:lpstr>Five Types of Multiplexing</vt:lpstr>
      <vt:lpstr>Multiplexing</vt:lpstr>
      <vt:lpstr>Multiplexing</vt:lpstr>
      <vt:lpstr>18.02% Correct</vt:lpstr>
      <vt:lpstr>Five Types of Multiplexing</vt:lpstr>
      <vt:lpstr>Multiplexing</vt:lpstr>
      <vt:lpstr>Multiplexing</vt:lpstr>
      <vt:lpstr>58.39% Correct</vt:lpstr>
      <vt:lpstr>Guided Media</vt:lpstr>
      <vt:lpstr>Guided Media</vt:lpstr>
      <vt:lpstr>Guided Media</vt:lpstr>
      <vt:lpstr>Wireless Media</vt:lpstr>
      <vt:lpstr>Wireless Media</vt:lpstr>
      <vt:lpstr>81.22% Correct</vt:lpstr>
      <vt:lpstr>Digital Transmission of Digital Data</vt:lpstr>
      <vt:lpstr>66.15% Correct</vt:lpstr>
      <vt:lpstr>L4, L3, L2 Headers</vt:lpstr>
      <vt:lpstr>94.54% Correct</vt:lpstr>
      <vt:lpstr>PowerPoint Presentation</vt:lpstr>
      <vt:lpstr>61.31% Correct</vt:lpstr>
      <vt:lpstr>Digital Transmission of Analog Data</vt:lpstr>
      <vt:lpstr>67.15% Correct</vt:lpstr>
      <vt:lpstr>Digital Transmission of Digital Data</vt:lpstr>
      <vt:lpstr>Digital Transmission of Digital Data</vt:lpstr>
      <vt:lpstr>Digital Transmission of Digital Data</vt:lpstr>
      <vt:lpstr>Digital Transmission of Digital Data</vt:lpstr>
      <vt:lpstr>Digital Transmission of Digital Data</vt:lpstr>
      <vt:lpstr>86.96% Correct</vt:lpstr>
      <vt:lpstr>Client-Based Architecture</vt:lpstr>
      <vt:lpstr>56.84% Correct</vt:lpstr>
      <vt:lpstr>Client-Server Architecture</vt:lpstr>
      <vt:lpstr>Client-Server Architecture</vt:lpstr>
      <vt:lpstr>69.92% Correct</vt:lpstr>
      <vt:lpstr>Which Architecture Is It?</vt:lpstr>
      <vt:lpstr>Peer-to-Peer Architecture</vt:lpstr>
      <vt:lpstr>72.68% Correct</vt:lpstr>
      <vt:lpstr>Transport Layer Functions</vt:lpstr>
      <vt:lpstr>PowerPoint Presentation</vt:lpstr>
      <vt:lpstr>PowerPoint Presentation</vt:lpstr>
      <vt:lpstr>56.06% Correct</vt:lpstr>
      <vt:lpstr>Transport Layer Functions</vt:lpstr>
      <vt:lpstr>PowerPoint Presentation</vt:lpstr>
      <vt:lpstr>82.11% Correct</vt:lpstr>
      <vt:lpstr>Transport Layer Functions</vt:lpstr>
      <vt:lpstr>PowerPoint Presentation</vt:lpstr>
      <vt:lpstr>PowerPoint Presentation</vt:lpstr>
      <vt:lpstr>64.76% Correct</vt:lpstr>
      <vt:lpstr>Transport Layer Protocols</vt:lpstr>
      <vt:lpstr>Network Protocols</vt:lpstr>
      <vt:lpstr>Transport Layer Functions</vt:lpstr>
      <vt:lpstr>92.86% Correct</vt:lpstr>
      <vt:lpstr>Reserved IP Addresses</vt:lpstr>
      <vt:lpstr>42.4% Correct</vt:lpstr>
      <vt:lpstr>PowerPoint Presentation</vt:lpstr>
      <vt:lpstr>93.48% Correct</vt:lpstr>
      <vt:lpstr>Reserved IP Addresses</vt:lpstr>
      <vt:lpstr>46.74% Correct</vt:lpstr>
      <vt:lpstr>Transport Layer Functions</vt:lpstr>
      <vt:lpstr>60.41% Correct</vt:lpstr>
      <vt:lpstr>Public IP and Private IP</vt:lpstr>
      <vt:lpstr>95.66% Correct</vt:lpstr>
      <vt:lpstr>PowerPoint Presentation</vt:lpstr>
      <vt:lpstr>PowerPoint Presentation</vt:lpstr>
      <vt:lpstr>71.28% Correct</vt:lpstr>
      <vt:lpstr>Transport Layer Functions</vt:lpstr>
      <vt:lpstr>PowerPoint Presentation</vt:lpstr>
      <vt:lpstr>89.91% Correct</vt:lpstr>
      <vt:lpstr>L4, L3, L2 Headers</vt:lpstr>
      <vt:lpstr>PowerPoint Presentation</vt:lpstr>
      <vt:lpstr>63.98% Correct</vt:lpstr>
      <vt:lpstr>Encapsulation and Headers</vt:lpstr>
      <vt:lpstr>91.31% Correct</vt:lpstr>
      <vt:lpstr>Network Models</vt:lpstr>
      <vt:lpstr>91.31% Correct</vt:lpstr>
      <vt:lpstr>Network Models</vt:lpstr>
      <vt:lpstr>79.82% Correct</vt:lpstr>
      <vt:lpstr>Network Models</vt:lpstr>
      <vt:lpstr>67.56% Correct</vt:lpstr>
      <vt:lpstr>Host-Based Architecture</vt:lpstr>
      <vt:lpstr>89.91% Correct</vt:lpstr>
      <vt:lpstr>Transport Layer Functions</vt:lpstr>
      <vt:lpstr>94.26% Correct</vt:lpstr>
      <vt:lpstr>Digital vs. Analog Data</vt:lpstr>
      <vt:lpstr>73.69% Correct</vt:lpstr>
      <vt:lpstr>PowerPoint Presentation</vt:lpstr>
      <vt:lpstr>73.3% Correct</vt:lpstr>
      <vt:lpstr>Transport Layer Protocols</vt:lpstr>
      <vt:lpstr>94.26% Correct</vt:lpstr>
      <vt:lpstr>Network Layer Functions</vt:lpstr>
      <vt:lpstr>MAC Address</vt:lpstr>
      <vt:lpstr>15.15% Correct</vt:lpstr>
      <vt:lpstr>PowerPoint Presentation</vt:lpstr>
      <vt:lpstr>100% Correct</vt:lpstr>
      <vt:lpstr>Types of Routing</vt:lpstr>
      <vt:lpstr>61.81% Correct</vt:lpstr>
      <vt:lpstr>Decentralized Routing</vt:lpstr>
      <vt:lpstr>93.87% Correct</vt:lpstr>
      <vt:lpstr>PowerPoint Presentation</vt:lpstr>
      <vt:lpstr>79.82% Correct</vt:lpstr>
      <vt:lpstr>Routing</vt:lpstr>
      <vt:lpstr>27.14% Correct</vt:lpstr>
      <vt:lpstr>Routing Protocols</vt:lpstr>
      <vt:lpstr>Routing Protocols</vt:lpstr>
      <vt:lpstr>Routing Protocols</vt:lpstr>
      <vt:lpstr>Routing Protocols</vt:lpstr>
      <vt:lpstr>94.99% Correct</vt:lpstr>
      <vt:lpstr>Multicasting (Communication)</vt:lpstr>
      <vt:lpstr>66.93% Correct</vt:lpstr>
      <vt:lpstr>TCP/IP Example</vt:lpstr>
      <vt:lpstr>66.8% Correct</vt:lpstr>
      <vt:lpstr>IPv4 Exhaustion</vt:lpstr>
      <vt:lpstr>62.58% Correct</vt:lpstr>
      <vt:lpstr>Transport Layer Protocols</vt:lpstr>
      <vt:lpstr>88.44% Correct</vt:lpstr>
      <vt:lpstr>PowerPoint Presentation</vt:lpstr>
      <vt:lpstr>23.76% Correct</vt:lpstr>
      <vt:lpstr>Network Layer Functions</vt:lpstr>
      <vt:lpstr>Multicasting (Communication)</vt:lpstr>
      <vt:lpstr>68.83% Correct</vt:lpstr>
      <vt:lpstr>Transport Layer Functions</vt:lpstr>
      <vt:lpstr>30.91% Correct</vt:lpstr>
      <vt:lpstr>PowerPoint Presentation</vt:lpstr>
      <vt:lpstr>85.57% Correct</vt:lpstr>
      <vt:lpstr>PowerPoint Presentation</vt:lpstr>
      <vt:lpstr>PowerPoint Presentation</vt:lpstr>
      <vt:lpstr>86.96% Correct</vt:lpstr>
      <vt:lpstr>Socket programming with UDP</vt:lpstr>
      <vt:lpstr>UDP: User Datagram Protocol [RFC 768]</vt:lpstr>
      <vt:lpstr>TCP: Overview  RFCs: 793,1122,1323, 2018, 2581</vt:lpstr>
      <vt:lpstr>68.33% Correct</vt:lpstr>
      <vt:lpstr>Data Link Protocols</vt:lpstr>
      <vt:lpstr>68.33% Correct</vt:lpstr>
      <vt:lpstr>Additional Terminology</vt:lpstr>
      <vt:lpstr>7.93% Correct</vt:lpstr>
      <vt:lpstr>Additional Terminology</vt:lpstr>
      <vt:lpstr>54.67% Correct</vt:lpstr>
      <vt:lpstr>Data Link Protocols</vt:lpstr>
      <vt:lpstr>69.73% Correct</vt:lpstr>
      <vt:lpstr>Network Protocols</vt:lpstr>
      <vt:lpstr>Network Layer Functions</vt:lpstr>
      <vt:lpstr>78.43% Correct</vt:lpstr>
      <vt:lpstr>83.93% Correct</vt:lpstr>
      <vt:lpstr>Media Access Control</vt:lpstr>
      <vt:lpstr>Media Access Control</vt:lpstr>
      <vt:lpstr>64.96% Correct</vt:lpstr>
      <vt:lpstr>Error Detection</vt:lpstr>
      <vt:lpstr>Error Detection</vt:lpstr>
      <vt:lpstr>Error Detection</vt:lpstr>
      <vt:lpstr>Error Detection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Wells</dc:creator>
  <cp:lastModifiedBy>Dimitrios Melissourgos</cp:lastModifiedBy>
  <cp:revision>111</cp:revision>
  <dcterms:created xsi:type="dcterms:W3CDTF">2014-08-01T17:22:09Z</dcterms:created>
  <dcterms:modified xsi:type="dcterms:W3CDTF">2025-02-19T16:22:39Z</dcterms:modified>
</cp:coreProperties>
</file>